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8288000" cy="10287000"/>
  <p:notesSz cx="6858000" cy="9144000"/>
  <p:embeddedFontLst>
    <p:embeddedFont>
      <p:font typeface="Brick Sans" pitchFamily="2" charset="77"/>
      <p:regular r:id="rId26"/>
    </p:embeddedFont>
    <p:embeddedFont>
      <p:font typeface="Jaturat" pitchFamily="2" charset="-34"/>
      <p:regular r:id="rId27"/>
    </p:embeddedFont>
    <p:embeddedFont>
      <p:font typeface="Jaturat Bold" pitchFamily="2" charset="-34"/>
      <p:regular r:id="rId28"/>
      <p:bold r:id="rId29"/>
    </p:embeddedFont>
    <p:embeddedFont>
      <p:font typeface="Jaturat Semi-Bold" pitchFamily="2" charset="-34"/>
      <p:regular r:id="rId30"/>
      <p:bold r:id="rId31"/>
    </p:embeddedFont>
    <p:embeddedFont>
      <p:font typeface="TT Fors" panose="020B0003030001020000" pitchFamily="3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4626" autoAdjust="0"/>
  </p:normalViewPr>
  <p:slideViewPr>
    <p:cSldViewPr>
      <p:cViewPr>
        <p:scale>
          <a:sx n="62" d="100"/>
          <a:sy n="62" d="100"/>
        </p:scale>
        <p:origin x="1864" y="8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image" Target="../media/image26.jpeg"/><Relationship Id="rId1" Type="http://schemas.openxmlformats.org/officeDocument/2006/relationships/slideLayout" Target="../slideLayouts/slideLayout7.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731" t="-23046" b="-20041"/>
            </a:stretch>
          </a:blipFill>
        </p:spPr>
      </p:sp>
      <p:grpSp>
        <p:nvGrpSpPr>
          <p:cNvPr id="3" name="Group 3"/>
          <p:cNvGrpSpPr/>
          <p:nvPr/>
        </p:nvGrpSpPr>
        <p:grpSpPr>
          <a:xfrm>
            <a:off x="9525" y="9525"/>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17131F">
                <a:alpha val="44706"/>
              </a:srgbClr>
            </a:soli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1366024" y="0"/>
            <a:ext cx="7776014" cy="1028700"/>
            <a:chOff x="0" y="0"/>
            <a:chExt cx="2048004" cy="270933"/>
          </a:xfrm>
        </p:grpSpPr>
        <p:sp>
          <p:nvSpPr>
            <p:cNvPr id="7" name="Freeform 7"/>
            <p:cNvSpPr/>
            <p:nvPr/>
          </p:nvSpPr>
          <p:spPr>
            <a:xfrm>
              <a:off x="0" y="0"/>
              <a:ext cx="2048004" cy="270933"/>
            </a:xfrm>
            <a:custGeom>
              <a:avLst/>
              <a:gdLst/>
              <a:ahLst/>
              <a:cxnLst/>
              <a:rect l="l" t="t" r="r" b="b"/>
              <a:pathLst>
                <a:path w="2048004" h="270933">
                  <a:moveTo>
                    <a:pt x="1844804" y="0"/>
                  </a:moveTo>
                  <a:lnTo>
                    <a:pt x="0" y="0"/>
                  </a:lnTo>
                  <a:lnTo>
                    <a:pt x="203200" y="270933"/>
                  </a:lnTo>
                  <a:lnTo>
                    <a:pt x="2048004" y="270933"/>
                  </a:lnTo>
                  <a:lnTo>
                    <a:pt x="1844804" y="0"/>
                  </a:lnTo>
                  <a:close/>
                </a:path>
              </a:pathLst>
            </a:custGeom>
            <a:solidFill>
              <a:srgbClr val="F74351"/>
            </a:solidFill>
          </p:spPr>
        </p:sp>
        <p:sp>
          <p:nvSpPr>
            <p:cNvPr id="8" name="TextBox 8"/>
            <p:cNvSpPr txBox="1"/>
            <p:nvPr/>
          </p:nvSpPr>
          <p:spPr>
            <a:xfrm>
              <a:off x="101600" y="-104775"/>
              <a:ext cx="1844804" cy="375708"/>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8521224" y="6726620"/>
            <a:ext cx="13220969" cy="3560380"/>
            <a:chOff x="0" y="0"/>
            <a:chExt cx="1909799" cy="514305"/>
          </a:xfrm>
        </p:grpSpPr>
        <p:sp>
          <p:nvSpPr>
            <p:cNvPr id="10" name="Freeform 10"/>
            <p:cNvSpPr/>
            <p:nvPr/>
          </p:nvSpPr>
          <p:spPr>
            <a:xfrm>
              <a:off x="0" y="0"/>
              <a:ext cx="1909799" cy="514305"/>
            </a:xfrm>
            <a:custGeom>
              <a:avLst/>
              <a:gdLst/>
              <a:ahLst/>
              <a:cxnLst/>
              <a:rect l="l" t="t" r="r" b="b"/>
              <a:pathLst>
                <a:path w="1909799" h="514305">
                  <a:moveTo>
                    <a:pt x="203200" y="0"/>
                  </a:moveTo>
                  <a:lnTo>
                    <a:pt x="1909799" y="0"/>
                  </a:lnTo>
                  <a:lnTo>
                    <a:pt x="1706599" y="514305"/>
                  </a:lnTo>
                  <a:lnTo>
                    <a:pt x="0" y="514305"/>
                  </a:lnTo>
                  <a:lnTo>
                    <a:pt x="203200" y="0"/>
                  </a:lnTo>
                  <a:close/>
                </a:path>
              </a:pathLst>
            </a:custGeom>
            <a:solidFill>
              <a:srgbClr val="F74351"/>
            </a:solidFill>
          </p:spPr>
        </p:sp>
        <p:sp>
          <p:nvSpPr>
            <p:cNvPr id="11" name="TextBox 11"/>
            <p:cNvSpPr txBox="1"/>
            <p:nvPr/>
          </p:nvSpPr>
          <p:spPr>
            <a:xfrm>
              <a:off x="101600" y="-104775"/>
              <a:ext cx="1706599" cy="61908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6628339" y="6726620"/>
            <a:ext cx="2813386" cy="3560380"/>
            <a:chOff x="0" y="0"/>
            <a:chExt cx="406400" cy="514305"/>
          </a:xfrm>
        </p:grpSpPr>
        <p:sp>
          <p:nvSpPr>
            <p:cNvPr id="13" name="Freeform 13"/>
            <p:cNvSpPr/>
            <p:nvPr/>
          </p:nvSpPr>
          <p:spPr>
            <a:xfrm>
              <a:off x="0" y="0"/>
              <a:ext cx="406400" cy="514305"/>
            </a:xfrm>
            <a:custGeom>
              <a:avLst/>
              <a:gdLst/>
              <a:ahLst/>
              <a:cxnLst/>
              <a:rect l="l" t="t" r="r" b="b"/>
              <a:pathLst>
                <a:path w="406400" h="514305">
                  <a:moveTo>
                    <a:pt x="203200" y="0"/>
                  </a:moveTo>
                  <a:lnTo>
                    <a:pt x="406400" y="0"/>
                  </a:lnTo>
                  <a:lnTo>
                    <a:pt x="203200" y="514305"/>
                  </a:lnTo>
                  <a:lnTo>
                    <a:pt x="0" y="514305"/>
                  </a:lnTo>
                  <a:lnTo>
                    <a:pt x="203200" y="0"/>
                  </a:lnTo>
                  <a:close/>
                </a:path>
              </a:pathLst>
            </a:custGeom>
            <a:solidFill>
              <a:srgbClr val="F74351"/>
            </a:solidFill>
          </p:spPr>
        </p:sp>
        <p:sp>
          <p:nvSpPr>
            <p:cNvPr id="14" name="TextBox 14"/>
            <p:cNvSpPr txBox="1"/>
            <p:nvPr/>
          </p:nvSpPr>
          <p:spPr>
            <a:xfrm>
              <a:off x="101600" y="-9525"/>
              <a:ext cx="203200" cy="523830"/>
            </a:xfrm>
            <a:prstGeom prst="rect">
              <a:avLst/>
            </a:prstGeom>
          </p:spPr>
          <p:txBody>
            <a:bodyPr lIns="50800" tIns="50800" rIns="50800" bIns="50800" rtlCol="0" anchor="ctr"/>
            <a:lstStyle/>
            <a:p>
              <a:pPr algn="ctr">
                <a:lnSpc>
                  <a:spcPts val="140"/>
                </a:lnSpc>
              </a:pPr>
              <a:endParaRPr/>
            </a:p>
          </p:txBody>
        </p:sp>
      </p:grpSp>
      <p:grpSp>
        <p:nvGrpSpPr>
          <p:cNvPr id="15" name="Group 15"/>
          <p:cNvGrpSpPr/>
          <p:nvPr/>
        </p:nvGrpSpPr>
        <p:grpSpPr>
          <a:xfrm>
            <a:off x="4735455" y="6726620"/>
            <a:ext cx="2813386" cy="3560380"/>
            <a:chOff x="0" y="0"/>
            <a:chExt cx="406400" cy="514305"/>
          </a:xfrm>
        </p:grpSpPr>
        <p:sp>
          <p:nvSpPr>
            <p:cNvPr id="16" name="Freeform 16"/>
            <p:cNvSpPr/>
            <p:nvPr/>
          </p:nvSpPr>
          <p:spPr>
            <a:xfrm>
              <a:off x="0" y="0"/>
              <a:ext cx="406400" cy="514305"/>
            </a:xfrm>
            <a:custGeom>
              <a:avLst/>
              <a:gdLst/>
              <a:ahLst/>
              <a:cxnLst/>
              <a:rect l="l" t="t" r="r" b="b"/>
              <a:pathLst>
                <a:path w="406400" h="514305">
                  <a:moveTo>
                    <a:pt x="203200" y="0"/>
                  </a:moveTo>
                  <a:lnTo>
                    <a:pt x="406400" y="0"/>
                  </a:lnTo>
                  <a:lnTo>
                    <a:pt x="203200" y="514305"/>
                  </a:lnTo>
                  <a:lnTo>
                    <a:pt x="0" y="514305"/>
                  </a:lnTo>
                  <a:lnTo>
                    <a:pt x="203200" y="0"/>
                  </a:lnTo>
                  <a:close/>
                </a:path>
              </a:pathLst>
            </a:custGeom>
            <a:solidFill>
              <a:srgbClr val="F74351">
                <a:alpha val="80000"/>
              </a:srgbClr>
            </a:solidFill>
          </p:spPr>
        </p:sp>
        <p:sp>
          <p:nvSpPr>
            <p:cNvPr id="17" name="TextBox 17"/>
            <p:cNvSpPr txBox="1"/>
            <p:nvPr/>
          </p:nvSpPr>
          <p:spPr>
            <a:xfrm>
              <a:off x="101600" y="-9525"/>
              <a:ext cx="203200" cy="523830"/>
            </a:xfrm>
            <a:prstGeom prst="rect">
              <a:avLst/>
            </a:prstGeom>
          </p:spPr>
          <p:txBody>
            <a:bodyPr lIns="50800" tIns="50800" rIns="50800" bIns="50800" rtlCol="0" anchor="ctr"/>
            <a:lstStyle/>
            <a:p>
              <a:pPr algn="ctr">
                <a:lnSpc>
                  <a:spcPts val="140"/>
                </a:lnSpc>
              </a:pPr>
              <a:endParaRPr/>
            </a:p>
          </p:txBody>
        </p:sp>
      </p:grpSp>
      <p:grpSp>
        <p:nvGrpSpPr>
          <p:cNvPr id="18" name="Group 18"/>
          <p:cNvGrpSpPr/>
          <p:nvPr/>
        </p:nvGrpSpPr>
        <p:grpSpPr>
          <a:xfrm>
            <a:off x="2842571" y="6726620"/>
            <a:ext cx="2813386" cy="3560380"/>
            <a:chOff x="0" y="0"/>
            <a:chExt cx="406400" cy="514305"/>
          </a:xfrm>
        </p:grpSpPr>
        <p:sp>
          <p:nvSpPr>
            <p:cNvPr id="19" name="Freeform 19"/>
            <p:cNvSpPr/>
            <p:nvPr/>
          </p:nvSpPr>
          <p:spPr>
            <a:xfrm>
              <a:off x="0" y="0"/>
              <a:ext cx="406400" cy="514305"/>
            </a:xfrm>
            <a:custGeom>
              <a:avLst/>
              <a:gdLst/>
              <a:ahLst/>
              <a:cxnLst/>
              <a:rect l="l" t="t" r="r" b="b"/>
              <a:pathLst>
                <a:path w="406400" h="514305">
                  <a:moveTo>
                    <a:pt x="203200" y="0"/>
                  </a:moveTo>
                  <a:lnTo>
                    <a:pt x="406400" y="0"/>
                  </a:lnTo>
                  <a:lnTo>
                    <a:pt x="203200" y="514305"/>
                  </a:lnTo>
                  <a:lnTo>
                    <a:pt x="0" y="514305"/>
                  </a:lnTo>
                  <a:lnTo>
                    <a:pt x="203200" y="0"/>
                  </a:lnTo>
                  <a:close/>
                </a:path>
              </a:pathLst>
            </a:custGeom>
            <a:solidFill>
              <a:srgbClr val="F74351">
                <a:alpha val="40000"/>
              </a:srgbClr>
            </a:solidFill>
          </p:spPr>
        </p:sp>
        <p:sp>
          <p:nvSpPr>
            <p:cNvPr id="20" name="TextBox 20"/>
            <p:cNvSpPr txBox="1"/>
            <p:nvPr/>
          </p:nvSpPr>
          <p:spPr>
            <a:xfrm>
              <a:off x="101600" y="-9525"/>
              <a:ext cx="203200" cy="523830"/>
            </a:xfrm>
            <a:prstGeom prst="rect">
              <a:avLst/>
            </a:prstGeom>
          </p:spPr>
          <p:txBody>
            <a:bodyPr lIns="50800" tIns="50800" rIns="50800" bIns="50800" rtlCol="0" anchor="ctr"/>
            <a:lstStyle/>
            <a:p>
              <a:pPr algn="ctr">
                <a:lnSpc>
                  <a:spcPts val="140"/>
                </a:lnSpc>
              </a:pPr>
              <a:endParaRPr/>
            </a:p>
          </p:txBody>
        </p:sp>
      </p:grpSp>
      <p:grpSp>
        <p:nvGrpSpPr>
          <p:cNvPr id="21" name="Group 21"/>
          <p:cNvGrpSpPr/>
          <p:nvPr/>
        </p:nvGrpSpPr>
        <p:grpSpPr>
          <a:xfrm>
            <a:off x="-913036" y="0"/>
            <a:ext cx="4795726" cy="1028700"/>
            <a:chOff x="0" y="0"/>
            <a:chExt cx="1263072" cy="270933"/>
          </a:xfrm>
        </p:grpSpPr>
        <p:sp>
          <p:nvSpPr>
            <p:cNvPr id="22" name="Freeform 22"/>
            <p:cNvSpPr/>
            <p:nvPr/>
          </p:nvSpPr>
          <p:spPr>
            <a:xfrm>
              <a:off x="0" y="0"/>
              <a:ext cx="1263072" cy="270933"/>
            </a:xfrm>
            <a:custGeom>
              <a:avLst/>
              <a:gdLst/>
              <a:ahLst/>
              <a:cxnLst/>
              <a:rect l="l" t="t" r="r" b="b"/>
              <a:pathLst>
                <a:path w="1263072" h="270933">
                  <a:moveTo>
                    <a:pt x="203200" y="0"/>
                  </a:moveTo>
                  <a:lnTo>
                    <a:pt x="1263072" y="0"/>
                  </a:lnTo>
                  <a:lnTo>
                    <a:pt x="1059872" y="270933"/>
                  </a:lnTo>
                  <a:lnTo>
                    <a:pt x="0" y="270933"/>
                  </a:lnTo>
                  <a:lnTo>
                    <a:pt x="203200" y="0"/>
                  </a:lnTo>
                  <a:close/>
                </a:path>
              </a:pathLst>
            </a:custGeom>
            <a:solidFill>
              <a:srgbClr val="F74351"/>
            </a:solidFill>
          </p:spPr>
        </p:sp>
        <p:sp>
          <p:nvSpPr>
            <p:cNvPr id="23" name="TextBox 23"/>
            <p:cNvSpPr txBox="1"/>
            <p:nvPr/>
          </p:nvSpPr>
          <p:spPr>
            <a:xfrm>
              <a:off x="101600" y="-104775"/>
              <a:ext cx="1059872" cy="375708"/>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8074715" y="1106956"/>
            <a:ext cx="12102567" cy="2638425"/>
          </a:xfrm>
          <a:prstGeom prst="rect">
            <a:avLst/>
          </a:prstGeom>
        </p:spPr>
        <p:txBody>
          <a:bodyPr lIns="0" tIns="0" rIns="0" bIns="0" rtlCol="0" anchor="t">
            <a:spAutoFit/>
          </a:bodyPr>
          <a:lstStyle/>
          <a:p>
            <a:pPr>
              <a:lnSpc>
                <a:spcPts val="9243"/>
              </a:lnSpc>
            </a:pPr>
            <a:r>
              <a:rPr lang="en-US" sz="7702" dirty="0">
                <a:solidFill>
                  <a:srgbClr val="FFDE59"/>
                </a:solidFill>
                <a:latin typeface="Jaturat Semi-Bold"/>
              </a:rPr>
              <a:t>IPL WIN PREDICTOR</a:t>
            </a:r>
          </a:p>
          <a:p>
            <a:pPr algn="just">
              <a:lnSpc>
                <a:spcPts val="9243"/>
              </a:lnSpc>
            </a:pPr>
            <a:r>
              <a:rPr lang="en-US" sz="7702" dirty="0">
                <a:solidFill>
                  <a:srgbClr val="FFDE59"/>
                </a:solidFill>
                <a:latin typeface="Jaturat Semi-Bold"/>
              </a:rPr>
              <a:t>          MODEL</a:t>
            </a:r>
          </a:p>
        </p:txBody>
      </p:sp>
      <p:sp>
        <p:nvSpPr>
          <p:cNvPr id="25" name="TextBox 25"/>
          <p:cNvSpPr txBox="1"/>
          <p:nvPr/>
        </p:nvSpPr>
        <p:spPr>
          <a:xfrm>
            <a:off x="12213967" y="261937"/>
            <a:ext cx="5730478" cy="542925"/>
          </a:xfrm>
          <a:prstGeom prst="rect">
            <a:avLst/>
          </a:prstGeom>
        </p:spPr>
        <p:txBody>
          <a:bodyPr lIns="0" tIns="0" rIns="0" bIns="0" rtlCol="0" anchor="t">
            <a:spAutoFit/>
          </a:bodyPr>
          <a:lstStyle/>
          <a:p>
            <a:pPr>
              <a:lnSpc>
                <a:spcPts val="3479"/>
              </a:lnSpc>
            </a:pPr>
            <a:r>
              <a:rPr lang="en-US" sz="2899" spc="159">
                <a:solidFill>
                  <a:srgbClr val="FFFFFF"/>
                </a:solidFill>
                <a:latin typeface="Jaturat Semi-Bold"/>
              </a:rPr>
              <a:t>AIML-WORKSHOP PROJECT</a:t>
            </a:r>
          </a:p>
        </p:txBody>
      </p:sp>
      <p:sp>
        <p:nvSpPr>
          <p:cNvPr id="26" name="TextBox 26"/>
          <p:cNvSpPr txBox="1"/>
          <p:nvPr/>
        </p:nvSpPr>
        <p:spPr>
          <a:xfrm>
            <a:off x="10413275" y="6774928"/>
            <a:ext cx="7425448" cy="3292314"/>
          </a:xfrm>
          <a:prstGeom prst="rect">
            <a:avLst/>
          </a:prstGeom>
        </p:spPr>
        <p:txBody>
          <a:bodyPr lIns="0" tIns="0" rIns="0" bIns="0" rtlCol="0" anchor="t">
            <a:spAutoFit/>
          </a:bodyPr>
          <a:lstStyle/>
          <a:p>
            <a:pPr algn="just">
              <a:lnSpc>
                <a:spcPts val="4240"/>
              </a:lnSpc>
            </a:pPr>
            <a:r>
              <a:rPr lang="en-US" sz="2800" dirty="0">
                <a:solidFill>
                  <a:srgbClr val="FFFFFF"/>
                </a:solidFill>
                <a:latin typeface="Jaturat Bold"/>
              </a:rPr>
              <a:t>PRESENTED BY :</a:t>
            </a:r>
          </a:p>
          <a:p>
            <a:pPr algn="just">
              <a:lnSpc>
                <a:spcPts val="4240"/>
              </a:lnSpc>
            </a:pPr>
            <a:endParaRPr lang="en-US" sz="2800" dirty="0">
              <a:solidFill>
                <a:srgbClr val="FFFFFF"/>
              </a:solidFill>
              <a:latin typeface="Jaturat Bold"/>
            </a:endParaRPr>
          </a:p>
          <a:p>
            <a:pPr marL="0" lvl="0" indent="0" algn="just">
              <a:lnSpc>
                <a:spcPts val="4240"/>
              </a:lnSpc>
              <a:spcBef>
                <a:spcPct val="0"/>
              </a:spcBef>
            </a:pPr>
            <a:r>
              <a:rPr lang="en-US" sz="2800" u="none" strike="noStrike" dirty="0">
                <a:solidFill>
                  <a:srgbClr val="FFFFFF"/>
                </a:solidFill>
                <a:latin typeface="Jaturat Bold"/>
              </a:rPr>
              <a:t>SHARIT VAISHNAV - BT22CSA042</a:t>
            </a:r>
          </a:p>
          <a:p>
            <a:pPr marL="0" lvl="0" indent="0" algn="just">
              <a:lnSpc>
                <a:spcPts val="4240"/>
              </a:lnSpc>
              <a:spcBef>
                <a:spcPct val="0"/>
              </a:spcBef>
            </a:pPr>
            <a:r>
              <a:rPr lang="en-US" sz="2800" u="none" strike="noStrike" dirty="0">
                <a:solidFill>
                  <a:srgbClr val="FFFFFF"/>
                </a:solidFill>
                <a:latin typeface="Jaturat Bold"/>
              </a:rPr>
              <a:t>PRAJWAL PRASAD - BT22CSA043</a:t>
            </a:r>
          </a:p>
          <a:p>
            <a:pPr marL="0" lvl="0" indent="0" algn="just">
              <a:lnSpc>
                <a:spcPts val="4240"/>
              </a:lnSpc>
              <a:spcBef>
                <a:spcPct val="0"/>
              </a:spcBef>
            </a:pPr>
            <a:r>
              <a:rPr lang="en-US" sz="2800" u="none" strike="noStrike" dirty="0">
                <a:solidFill>
                  <a:srgbClr val="FFFFFF"/>
                </a:solidFill>
                <a:latin typeface="Jaturat Bold"/>
              </a:rPr>
              <a:t>KHUSHWANT NIMORE - BT22CSA044</a:t>
            </a:r>
          </a:p>
          <a:p>
            <a:pPr marL="0" lvl="0" indent="0" algn="just">
              <a:lnSpc>
                <a:spcPts val="4240"/>
              </a:lnSpc>
              <a:spcBef>
                <a:spcPct val="0"/>
              </a:spcBef>
            </a:pPr>
            <a:r>
              <a:rPr lang="en-US" sz="2800" u="none" strike="noStrike" dirty="0">
                <a:solidFill>
                  <a:srgbClr val="FFFFFF"/>
                </a:solidFill>
                <a:latin typeface="Jaturat Bold"/>
              </a:rPr>
              <a:t>HARSH SUHAN - BT22CSA034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F74351">
                <a:alpha val="35686"/>
              </a:srgbClr>
            </a:solidFill>
          </p:spPr>
        </p:sp>
        <p:sp>
          <p:nvSpPr>
            <p:cNvPr id="5" name="TextBox 5"/>
            <p:cNvSpPr txBox="1"/>
            <p:nvPr/>
          </p:nvSpPr>
          <p:spPr>
            <a:xfrm>
              <a:off x="0" y="-104775"/>
              <a:ext cx="4816593" cy="2814108"/>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1571270" y="770024"/>
            <a:ext cx="6295845" cy="4909260"/>
          </a:xfrm>
          <a:custGeom>
            <a:avLst/>
            <a:gdLst/>
            <a:ahLst/>
            <a:cxnLst/>
            <a:rect l="l" t="t" r="r" b="b"/>
            <a:pathLst>
              <a:path w="6295845" h="4909260">
                <a:moveTo>
                  <a:pt x="0" y="0"/>
                </a:moveTo>
                <a:lnTo>
                  <a:pt x="6295845" y="0"/>
                </a:lnTo>
                <a:lnTo>
                  <a:pt x="6295845" y="4909260"/>
                </a:lnTo>
                <a:lnTo>
                  <a:pt x="0" y="4909260"/>
                </a:lnTo>
                <a:lnTo>
                  <a:pt x="0" y="0"/>
                </a:lnTo>
                <a:close/>
              </a:path>
            </a:pathLst>
          </a:custGeom>
          <a:blipFill>
            <a:blip r:embed="rId3"/>
            <a:stretch>
              <a:fillRect/>
            </a:stretch>
          </a:blipFill>
        </p:spPr>
      </p:sp>
      <p:sp>
        <p:nvSpPr>
          <p:cNvPr id="7" name="Freeform 7"/>
          <p:cNvSpPr/>
          <p:nvPr/>
        </p:nvSpPr>
        <p:spPr>
          <a:xfrm>
            <a:off x="6548108" y="6122665"/>
            <a:ext cx="11489201" cy="3844051"/>
          </a:xfrm>
          <a:custGeom>
            <a:avLst/>
            <a:gdLst/>
            <a:ahLst/>
            <a:cxnLst/>
            <a:rect l="l" t="t" r="r" b="b"/>
            <a:pathLst>
              <a:path w="11489201" h="3844051">
                <a:moveTo>
                  <a:pt x="0" y="0"/>
                </a:moveTo>
                <a:lnTo>
                  <a:pt x="11489201" y="0"/>
                </a:lnTo>
                <a:lnTo>
                  <a:pt x="11489201" y="3844051"/>
                </a:lnTo>
                <a:lnTo>
                  <a:pt x="0" y="3844051"/>
                </a:lnTo>
                <a:lnTo>
                  <a:pt x="0" y="0"/>
                </a:lnTo>
                <a:close/>
              </a:path>
            </a:pathLst>
          </a:custGeom>
          <a:blipFill>
            <a:blip r:embed="rId4"/>
            <a:stretch>
              <a:fillRect/>
            </a:stretch>
          </a:blipFill>
        </p:spPr>
      </p:sp>
      <p:sp>
        <p:nvSpPr>
          <p:cNvPr id="8" name="Freeform 8"/>
          <p:cNvSpPr/>
          <p:nvPr/>
        </p:nvSpPr>
        <p:spPr>
          <a:xfrm>
            <a:off x="750098" y="5143500"/>
            <a:ext cx="5277134" cy="4906426"/>
          </a:xfrm>
          <a:custGeom>
            <a:avLst/>
            <a:gdLst/>
            <a:ahLst/>
            <a:cxnLst/>
            <a:rect l="l" t="t" r="r" b="b"/>
            <a:pathLst>
              <a:path w="5277134" h="4906426">
                <a:moveTo>
                  <a:pt x="0" y="0"/>
                </a:moveTo>
                <a:lnTo>
                  <a:pt x="5277134" y="0"/>
                </a:lnTo>
                <a:lnTo>
                  <a:pt x="5277134" y="4906426"/>
                </a:lnTo>
                <a:lnTo>
                  <a:pt x="0" y="4906426"/>
                </a:lnTo>
                <a:lnTo>
                  <a:pt x="0" y="0"/>
                </a:lnTo>
                <a:close/>
              </a:path>
            </a:pathLst>
          </a:custGeom>
          <a:blipFill>
            <a:blip r:embed="rId5"/>
            <a:stretch>
              <a:fillRect/>
            </a:stretch>
          </a:blipFill>
        </p:spPr>
      </p:sp>
      <p:sp>
        <p:nvSpPr>
          <p:cNvPr id="9" name="Freeform 9"/>
          <p:cNvSpPr/>
          <p:nvPr/>
        </p:nvSpPr>
        <p:spPr>
          <a:xfrm>
            <a:off x="532987" y="1610540"/>
            <a:ext cx="10607036" cy="3228228"/>
          </a:xfrm>
          <a:custGeom>
            <a:avLst/>
            <a:gdLst/>
            <a:ahLst/>
            <a:cxnLst/>
            <a:rect l="l" t="t" r="r" b="b"/>
            <a:pathLst>
              <a:path w="10607036" h="3228228">
                <a:moveTo>
                  <a:pt x="0" y="0"/>
                </a:moveTo>
                <a:lnTo>
                  <a:pt x="10607036" y="0"/>
                </a:lnTo>
                <a:lnTo>
                  <a:pt x="10607036" y="3228229"/>
                </a:lnTo>
                <a:lnTo>
                  <a:pt x="0" y="3228229"/>
                </a:lnTo>
                <a:lnTo>
                  <a:pt x="0" y="0"/>
                </a:lnTo>
                <a:close/>
              </a:path>
            </a:pathLst>
          </a:custGeom>
          <a:blipFill>
            <a:blip r:embed="rId6"/>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F1C24"/>
        </a:solidFill>
        <a:effectLst/>
      </p:bgPr>
    </p:bg>
    <p:spTree>
      <p:nvGrpSpPr>
        <p:cNvPr id="1" name=""/>
        <p:cNvGrpSpPr/>
        <p:nvPr/>
      </p:nvGrpSpPr>
      <p:grpSpPr>
        <a:xfrm>
          <a:off x="0" y="0"/>
          <a:ext cx="0" cy="0"/>
          <a:chOff x="0" y="0"/>
          <a:chExt cx="0" cy="0"/>
        </a:xfrm>
      </p:grpSpPr>
      <p:sp>
        <p:nvSpPr>
          <p:cNvPr id="2" name="Freeform 2"/>
          <p:cNvSpPr/>
          <p:nvPr/>
        </p:nvSpPr>
        <p:spPr>
          <a:xfrm>
            <a:off x="493033" y="139099"/>
            <a:ext cx="5713475" cy="5051043"/>
          </a:xfrm>
          <a:custGeom>
            <a:avLst/>
            <a:gdLst/>
            <a:ahLst/>
            <a:cxnLst/>
            <a:rect l="l" t="t" r="r" b="b"/>
            <a:pathLst>
              <a:path w="5713475" h="5051043">
                <a:moveTo>
                  <a:pt x="0" y="0"/>
                </a:moveTo>
                <a:lnTo>
                  <a:pt x="5713476" y="0"/>
                </a:lnTo>
                <a:lnTo>
                  <a:pt x="5713476" y="5051043"/>
                </a:lnTo>
                <a:lnTo>
                  <a:pt x="0" y="5051043"/>
                </a:lnTo>
                <a:lnTo>
                  <a:pt x="0" y="0"/>
                </a:lnTo>
                <a:close/>
              </a:path>
            </a:pathLst>
          </a:custGeom>
          <a:blipFill>
            <a:blip r:embed="rId2"/>
            <a:stretch>
              <a:fillRect/>
            </a:stretch>
          </a:blipFill>
        </p:spPr>
      </p:sp>
      <p:sp>
        <p:nvSpPr>
          <p:cNvPr id="3" name="Freeform 3"/>
          <p:cNvSpPr/>
          <p:nvPr/>
        </p:nvSpPr>
        <p:spPr>
          <a:xfrm>
            <a:off x="6858874" y="6661141"/>
            <a:ext cx="10815438" cy="2988694"/>
          </a:xfrm>
          <a:custGeom>
            <a:avLst/>
            <a:gdLst/>
            <a:ahLst/>
            <a:cxnLst/>
            <a:rect l="l" t="t" r="r" b="b"/>
            <a:pathLst>
              <a:path w="10815438" h="2988694">
                <a:moveTo>
                  <a:pt x="0" y="0"/>
                </a:moveTo>
                <a:lnTo>
                  <a:pt x="10815438" y="0"/>
                </a:lnTo>
                <a:lnTo>
                  <a:pt x="10815438" y="2988693"/>
                </a:lnTo>
                <a:lnTo>
                  <a:pt x="0" y="2988693"/>
                </a:lnTo>
                <a:lnTo>
                  <a:pt x="0" y="0"/>
                </a:lnTo>
                <a:close/>
              </a:path>
            </a:pathLst>
          </a:custGeom>
          <a:blipFill>
            <a:blip r:embed="rId3"/>
            <a:stretch>
              <a:fillRect/>
            </a:stretch>
          </a:blipFill>
        </p:spPr>
      </p:sp>
      <p:sp>
        <p:nvSpPr>
          <p:cNvPr id="4" name="Freeform 4"/>
          <p:cNvSpPr/>
          <p:nvPr/>
        </p:nvSpPr>
        <p:spPr>
          <a:xfrm>
            <a:off x="6858874" y="3375443"/>
            <a:ext cx="10882632" cy="3035511"/>
          </a:xfrm>
          <a:custGeom>
            <a:avLst/>
            <a:gdLst/>
            <a:ahLst/>
            <a:cxnLst/>
            <a:rect l="l" t="t" r="r" b="b"/>
            <a:pathLst>
              <a:path w="10882632" h="3035511">
                <a:moveTo>
                  <a:pt x="0" y="0"/>
                </a:moveTo>
                <a:lnTo>
                  <a:pt x="10882632" y="0"/>
                </a:lnTo>
                <a:lnTo>
                  <a:pt x="10882632" y="3035511"/>
                </a:lnTo>
                <a:lnTo>
                  <a:pt x="0" y="3035511"/>
                </a:lnTo>
                <a:lnTo>
                  <a:pt x="0" y="0"/>
                </a:lnTo>
                <a:close/>
              </a:path>
            </a:pathLst>
          </a:custGeom>
          <a:blipFill>
            <a:blip r:embed="rId4"/>
            <a:stretch>
              <a:fillRect/>
            </a:stretch>
          </a:blipFill>
        </p:spPr>
      </p:sp>
      <p:sp>
        <p:nvSpPr>
          <p:cNvPr id="5" name="Freeform 5"/>
          <p:cNvSpPr/>
          <p:nvPr/>
        </p:nvSpPr>
        <p:spPr>
          <a:xfrm>
            <a:off x="6858874" y="139099"/>
            <a:ext cx="10815438" cy="2988694"/>
          </a:xfrm>
          <a:custGeom>
            <a:avLst/>
            <a:gdLst/>
            <a:ahLst/>
            <a:cxnLst/>
            <a:rect l="l" t="t" r="r" b="b"/>
            <a:pathLst>
              <a:path w="10815438" h="2988694">
                <a:moveTo>
                  <a:pt x="0" y="0"/>
                </a:moveTo>
                <a:lnTo>
                  <a:pt x="10815438" y="0"/>
                </a:lnTo>
                <a:lnTo>
                  <a:pt x="10815438" y="2988694"/>
                </a:lnTo>
                <a:lnTo>
                  <a:pt x="0" y="2988694"/>
                </a:lnTo>
                <a:lnTo>
                  <a:pt x="0" y="0"/>
                </a:lnTo>
                <a:close/>
              </a:path>
            </a:pathLst>
          </a:custGeom>
          <a:blipFill>
            <a:blip r:embed="rId3"/>
            <a:stretch>
              <a:fillRect/>
            </a:stretch>
          </a:blipFill>
        </p:spPr>
      </p:sp>
      <p:sp>
        <p:nvSpPr>
          <p:cNvPr id="6" name="Freeform 6"/>
          <p:cNvSpPr/>
          <p:nvPr/>
        </p:nvSpPr>
        <p:spPr>
          <a:xfrm>
            <a:off x="644660" y="5355772"/>
            <a:ext cx="5410221" cy="4931228"/>
          </a:xfrm>
          <a:custGeom>
            <a:avLst/>
            <a:gdLst/>
            <a:ahLst/>
            <a:cxnLst/>
            <a:rect l="l" t="t" r="r" b="b"/>
            <a:pathLst>
              <a:path w="5410221" h="4931228">
                <a:moveTo>
                  <a:pt x="0" y="0"/>
                </a:moveTo>
                <a:lnTo>
                  <a:pt x="5410222" y="0"/>
                </a:lnTo>
                <a:lnTo>
                  <a:pt x="5410222" y="4931228"/>
                </a:lnTo>
                <a:lnTo>
                  <a:pt x="0" y="4931228"/>
                </a:lnTo>
                <a:lnTo>
                  <a:pt x="0" y="0"/>
                </a:lnTo>
                <a:close/>
              </a:path>
            </a:pathLst>
          </a:custGeom>
          <a:blipFill>
            <a:blip r:embed="rId5"/>
            <a:stretch>
              <a:fillRect r="-538"/>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F1C24"/>
        </a:solidFill>
        <a:effectLst/>
      </p:bgPr>
    </p:bg>
    <p:spTree>
      <p:nvGrpSpPr>
        <p:cNvPr id="1" name=""/>
        <p:cNvGrpSpPr/>
        <p:nvPr/>
      </p:nvGrpSpPr>
      <p:grpSpPr>
        <a:xfrm>
          <a:off x="0" y="0"/>
          <a:ext cx="0" cy="0"/>
          <a:chOff x="0" y="0"/>
          <a:chExt cx="0" cy="0"/>
        </a:xfrm>
      </p:grpSpPr>
      <p:sp>
        <p:nvSpPr>
          <p:cNvPr id="2" name="Freeform 2"/>
          <p:cNvSpPr/>
          <p:nvPr/>
        </p:nvSpPr>
        <p:spPr>
          <a:xfrm>
            <a:off x="319074" y="297152"/>
            <a:ext cx="10882632" cy="3035511"/>
          </a:xfrm>
          <a:custGeom>
            <a:avLst/>
            <a:gdLst/>
            <a:ahLst/>
            <a:cxnLst/>
            <a:rect l="l" t="t" r="r" b="b"/>
            <a:pathLst>
              <a:path w="10882632" h="3035511">
                <a:moveTo>
                  <a:pt x="0" y="0"/>
                </a:moveTo>
                <a:lnTo>
                  <a:pt x="10882632" y="0"/>
                </a:lnTo>
                <a:lnTo>
                  <a:pt x="10882632" y="3035512"/>
                </a:lnTo>
                <a:lnTo>
                  <a:pt x="0" y="3035512"/>
                </a:lnTo>
                <a:lnTo>
                  <a:pt x="0" y="0"/>
                </a:lnTo>
                <a:close/>
              </a:path>
            </a:pathLst>
          </a:custGeom>
          <a:blipFill>
            <a:blip r:embed="rId2"/>
            <a:stretch>
              <a:fillRect/>
            </a:stretch>
          </a:blipFill>
        </p:spPr>
      </p:sp>
      <p:sp>
        <p:nvSpPr>
          <p:cNvPr id="3" name="Freeform 3"/>
          <p:cNvSpPr/>
          <p:nvPr/>
        </p:nvSpPr>
        <p:spPr>
          <a:xfrm>
            <a:off x="319074" y="3961136"/>
            <a:ext cx="14013200" cy="1182364"/>
          </a:xfrm>
          <a:custGeom>
            <a:avLst/>
            <a:gdLst/>
            <a:ahLst/>
            <a:cxnLst/>
            <a:rect l="l" t="t" r="r" b="b"/>
            <a:pathLst>
              <a:path w="14013200" h="1182364">
                <a:moveTo>
                  <a:pt x="0" y="0"/>
                </a:moveTo>
                <a:lnTo>
                  <a:pt x="14013200" y="0"/>
                </a:lnTo>
                <a:lnTo>
                  <a:pt x="14013200" y="1182364"/>
                </a:lnTo>
                <a:lnTo>
                  <a:pt x="0" y="1182364"/>
                </a:lnTo>
                <a:lnTo>
                  <a:pt x="0" y="0"/>
                </a:lnTo>
                <a:close/>
              </a:path>
            </a:pathLst>
          </a:custGeom>
          <a:blipFill>
            <a:blip r:embed="rId3"/>
            <a:stretch>
              <a:fillRect/>
            </a:stretch>
          </a:blipFill>
        </p:spPr>
      </p:sp>
      <p:sp>
        <p:nvSpPr>
          <p:cNvPr id="4" name="Freeform 4"/>
          <p:cNvSpPr/>
          <p:nvPr/>
        </p:nvSpPr>
        <p:spPr>
          <a:xfrm>
            <a:off x="319074" y="5143500"/>
            <a:ext cx="14013200" cy="1368477"/>
          </a:xfrm>
          <a:custGeom>
            <a:avLst/>
            <a:gdLst/>
            <a:ahLst/>
            <a:cxnLst/>
            <a:rect l="l" t="t" r="r" b="b"/>
            <a:pathLst>
              <a:path w="14013200" h="1368477">
                <a:moveTo>
                  <a:pt x="0" y="0"/>
                </a:moveTo>
                <a:lnTo>
                  <a:pt x="14013200" y="0"/>
                </a:lnTo>
                <a:lnTo>
                  <a:pt x="14013200" y="1368477"/>
                </a:lnTo>
                <a:lnTo>
                  <a:pt x="0" y="1368477"/>
                </a:lnTo>
                <a:lnTo>
                  <a:pt x="0" y="0"/>
                </a:lnTo>
                <a:close/>
              </a:path>
            </a:pathLst>
          </a:custGeom>
          <a:blipFill>
            <a:blip r:embed="rId4"/>
            <a:stretch>
              <a:fillRect/>
            </a:stretch>
          </a:blipFill>
        </p:spPr>
      </p:sp>
      <p:sp>
        <p:nvSpPr>
          <p:cNvPr id="5" name="Freeform 5"/>
          <p:cNvSpPr/>
          <p:nvPr/>
        </p:nvSpPr>
        <p:spPr>
          <a:xfrm>
            <a:off x="319074" y="6805058"/>
            <a:ext cx="6808576" cy="3320017"/>
          </a:xfrm>
          <a:custGeom>
            <a:avLst/>
            <a:gdLst/>
            <a:ahLst/>
            <a:cxnLst/>
            <a:rect l="l" t="t" r="r" b="b"/>
            <a:pathLst>
              <a:path w="6808576" h="3320017">
                <a:moveTo>
                  <a:pt x="0" y="0"/>
                </a:moveTo>
                <a:lnTo>
                  <a:pt x="6808576" y="0"/>
                </a:lnTo>
                <a:lnTo>
                  <a:pt x="6808576" y="3320017"/>
                </a:lnTo>
                <a:lnTo>
                  <a:pt x="0" y="3320017"/>
                </a:lnTo>
                <a:lnTo>
                  <a:pt x="0" y="0"/>
                </a:lnTo>
                <a:close/>
              </a:path>
            </a:pathLst>
          </a:custGeom>
          <a:blipFill>
            <a:blip r:embed="rId5"/>
            <a:stretch>
              <a:fillRect r="-1574"/>
            </a:stretch>
          </a:blipFill>
        </p:spPr>
      </p:sp>
      <p:sp>
        <p:nvSpPr>
          <p:cNvPr id="6" name="Freeform 6"/>
          <p:cNvSpPr/>
          <p:nvPr/>
        </p:nvSpPr>
        <p:spPr>
          <a:xfrm>
            <a:off x="7325674" y="6667106"/>
            <a:ext cx="10715455" cy="1096429"/>
          </a:xfrm>
          <a:custGeom>
            <a:avLst/>
            <a:gdLst/>
            <a:ahLst/>
            <a:cxnLst/>
            <a:rect l="l" t="t" r="r" b="b"/>
            <a:pathLst>
              <a:path w="10715455" h="1096429">
                <a:moveTo>
                  <a:pt x="0" y="0"/>
                </a:moveTo>
                <a:lnTo>
                  <a:pt x="10715455" y="0"/>
                </a:lnTo>
                <a:lnTo>
                  <a:pt x="10715455" y="1096429"/>
                </a:lnTo>
                <a:lnTo>
                  <a:pt x="0" y="1096429"/>
                </a:lnTo>
                <a:lnTo>
                  <a:pt x="0" y="0"/>
                </a:lnTo>
                <a:close/>
              </a:path>
            </a:pathLst>
          </a:custGeom>
          <a:blipFill>
            <a:blip r:embed="rId6"/>
            <a:stretch>
              <a:fillRect r="-16939"/>
            </a:stretch>
          </a:blipFill>
        </p:spPr>
      </p:sp>
      <p:sp>
        <p:nvSpPr>
          <p:cNvPr id="7" name="Freeform 7"/>
          <p:cNvSpPr/>
          <p:nvPr/>
        </p:nvSpPr>
        <p:spPr>
          <a:xfrm>
            <a:off x="7482430" y="7915935"/>
            <a:ext cx="9776870" cy="2052128"/>
          </a:xfrm>
          <a:custGeom>
            <a:avLst/>
            <a:gdLst/>
            <a:ahLst/>
            <a:cxnLst/>
            <a:rect l="l" t="t" r="r" b="b"/>
            <a:pathLst>
              <a:path w="9776870" h="2052128">
                <a:moveTo>
                  <a:pt x="0" y="0"/>
                </a:moveTo>
                <a:lnTo>
                  <a:pt x="9776870" y="0"/>
                </a:lnTo>
                <a:lnTo>
                  <a:pt x="9776870" y="2052128"/>
                </a:lnTo>
                <a:lnTo>
                  <a:pt x="0" y="2052128"/>
                </a:lnTo>
                <a:lnTo>
                  <a:pt x="0" y="0"/>
                </a:lnTo>
                <a:close/>
              </a:path>
            </a:pathLst>
          </a:custGeom>
          <a:blipFill>
            <a:blip r:embed="rId7"/>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F1C24"/>
        </a:solidFill>
        <a:effectLst/>
      </p:bgPr>
    </p:bg>
    <p:spTree>
      <p:nvGrpSpPr>
        <p:cNvPr id="1" name=""/>
        <p:cNvGrpSpPr/>
        <p:nvPr/>
      </p:nvGrpSpPr>
      <p:grpSpPr>
        <a:xfrm>
          <a:off x="0" y="0"/>
          <a:ext cx="0" cy="0"/>
          <a:chOff x="0" y="0"/>
          <a:chExt cx="0" cy="0"/>
        </a:xfrm>
      </p:grpSpPr>
      <p:grpSp>
        <p:nvGrpSpPr>
          <p:cNvPr id="2" name="Group 2"/>
          <p:cNvGrpSpPr/>
          <p:nvPr/>
        </p:nvGrpSpPr>
        <p:grpSpPr>
          <a:xfrm>
            <a:off x="-7193672" y="-4996661"/>
            <a:ext cx="29154506" cy="15196071"/>
            <a:chOff x="0" y="0"/>
            <a:chExt cx="1364477" cy="711200"/>
          </a:xfrm>
        </p:grpSpPr>
        <p:sp>
          <p:nvSpPr>
            <p:cNvPr id="3" name="Freeform 3"/>
            <p:cNvSpPr/>
            <p:nvPr/>
          </p:nvSpPr>
          <p:spPr>
            <a:xfrm>
              <a:off x="0" y="0"/>
              <a:ext cx="1364477" cy="711200"/>
            </a:xfrm>
            <a:custGeom>
              <a:avLst/>
              <a:gdLst/>
              <a:ahLst/>
              <a:cxnLst/>
              <a:rect l="l" t="t" r="r" b="b"/>
              <a:pathLst>
                <a:path w="1364477" h="711200">
                  <a:moveTo>
                    <a:pt x="682238" y="711200"/>
                  </a:moveTo>
                  <a:lnTo>
                    <a:pt x="1364477" y="0"/>
                  </a:lnTo>
                  <a:lnTo>
                    <a:pt x="0" y="0"/>
                  </a:lnTo>
                  <a:lnTo>
                    <a:pt x="682238" y="711200"/>
                  </a:lnTo>
                  <a:close/>
                </a:path>
              </a:pathLst>
            </a:custGeom>
            <a:solidFill>
              <a:srgbClr val="091418"/>
            </a:solidFill>
          </p:spPr>
        </p:sp>
        <p:sp>
          <p:nvSpPr>
            <p:cNvPr id="4" name="TextBox 4"/>
            <p:cNvSpPr txBox="1"/>
            <p:nvPr/>
          </p:nvSpPr>
          <p:spPr>
            <a:xfrm>
              <a:off x="213199" y="-53975"/>
              <a:ext cx="938078" cy="4349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13036" y="0"/>
            <a:ext cx="4795726" cy="1028700"/>
            <a:chOff x="0" y="0"/>
            <a:chExt cx="1263072" cy="270933"/>
          </a:xfrm>
        </p:grpSpPr>
        <p:sp>
          <p:nvSpPr>
            <p:cNvPr id="6" name="Freeform 6"/>
            <p:cNvSpPr/>
            <p:nvPr/>
          </p:nvSpPr>
          <p:spPr>
            <a:xfrm>
              <a:off x="0" y="0"/>
              <a:ext cx="1263072" cy="270933"/>
            </a:xfrm>
            <a:custGeom>
              <a:avLst/>
              <a:gdLst/>
              <a:ahLst/>
              <a:cxnLst/>
              <a:rect l="l" t="t" r="r" b="b"/>
              <a:pathLst>
                <a:path w="1263072" h="270933">
                  <a:moveTo>
                    <a:pt x="203200" y="0"/>
                  </a:moveTo>
                  <a:lnTo>
                    <a:pt x="1263072" y="0"/>
                  </a:lnTo>
                  <a:lnTo>
                    <a:pt x="1059872" y="270933"/>
                  </a:lnTo>
                  <a:lnTo>
                    <a:pt x="0" y="270933"/>
                  </a:lnTo>
                  <a:lnTo>
                    <a:pt x="203200" y="0"/>
                  </a:lnTo>
                  <a:close/>
                </a:path>
              </a:pathLst>
            </a:custGeom>
            <a:solidFill>
              <a:srgbClr val="F74351"/>
            </a:solidFill>
          </p:spPr>
        </p:sp>
        <p:sp>
          <p:nvSpPr>
            <p:cNvPr id="7" name="TextBox 7"/>
            <p:cNvSpPr txBox="1"/>
            <p:nvPr/>
          </p:nvSpPr>
          <p:spPr>
            <a:xfrm>
              <a:off x="101600" y="-104775"/>
              <a:ext cx="1059872" cy="375708"/>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411100" y="2437885"/>
            <a:ext cx="6972482" cy="1628092"/>
          </a:xfrm>
          <a:custGeom>
            <a:avLst/>
            <a:gdLst/>
            <a:ahLst/>
            <a:cxnLst/>
            <a:rect l="l" t="t" r="r" b="b"/>
            <a:pathLst>
              <a:path w="6972482" h="1628092">
                <a:moveTo>
                  <a:pt x="0" y="0"/>
                </a:moveTo>
                <a:lnTo>
                  <a:pt x="6972481" y="0"/>
                </a:lnTo>
                <a:lnTo>
                  <a:pt x="6972481" y="1628092"/>
                </a:lnTo>
                <a:lnTo>
                  <a:pt x="0" y="1628092"/>
                </a:lnTo>
                <a:lnTo>
                  <a:pt x="0" y="0"/>
                </a:lnTo>
                <a:close/>
              </a:path>
            </a:pathLst>
          </a:custGeom>
          <a:blipFill>
            <a:blip r:embed="rId2"/>
            <a:stretch>
              <a:fillRect/>
            </a:stretch>
          </a:blipFill>
        </p:spPr>
      </p:sp>
      <p:sp>
        <p:nvSpPr>
          <p:cNvPr id="9" name="Freeform 9"/>
          <p:cNvSpPr/>
          <p:nvPr/>
        </p:nvSpPr>
        <p:spPr>
          <a:xfrm>
            <a:off x="9780515" y="2437885"/>
            <a:ext cx="6715755" cy="1867855"/>
          </a:xfrm>
          <a:custGeom>
            <a:avLst/>
            <a:gdLst/>
            <a:ahLst/>
            <a:cxnLst/>
            <a:rect l="l" t="t" r="r" b="b"/>
            <a:pathLst>
              <a:path w="6715755" h="1867855">
                <a:moveTo>
                  <a:pt x="0" y="0"/>
                </a:moveTo>
                <a:lnTo>
                  <a:pt x="6715755" y="0"/>
                </a:lnTo>
                <a:lnTo>
                  <a:pt x="6715755" y="1867855"/>
                </a:lnTo>
                <a:lnTo>
                  <a:pt x="0" y="1867855"/>
                </a:lnTo>
                <a:lnTo>
                  <a:pt x="0" y="0"/>
                </a:lnTo>
                <a:close/>
              </a:path>
            </a:pathLst>
          </a:custGeom>
          <a:blipFill>
            <a:blip r:embed="rId3"/>
            <a:stretch>
              <a:fillRect l="-138635"/>
            </a:stretch>
          </a:blipFill>
        </p:spPr>
      </p:sp>
      <p:sp>
        <p:nvSpPr>
          <p:cNvPr id="10" name="Freeform 10"/>
          <p:cNvSpPr/>
          <p:nvPr/>
        </p:nvSpPr>
        <p:spPr>
          <a:xfrm>
            <a:off x="3694786" y="4553390"/>
            <a:ext cx="10898428" cy="5417065"/>
          </a:xfrm>
          <a:custGeom>
            <a:avLst/>
            <a:gdLst/>
            <a:ahLst/>
            <a:cxnLst/>
            <a:rect l="l" t="t" r="r" b="b"/>
            <a:pathLst>
              <a:path w="10898428" h="5417065">
                <a:moveTo>
                  <a:pt x="0" y="0"/>
                </a:moveTo>
                <a:lnTo>
                  <a:pt x="10898428" y="0"/>
                </a:lnTo>
                <a:lnTo>
                  <a:pt x="10898428" y="5417065"/>
                </a:lnTo>
                <a:lnTo>
                  <a:pt x="0" y="5417065"/>
                </a:lnTo>
                <a:lnTo>
                  <a:pt x="0" y="0"/>
                </a:lnTo>
                <a:close/>
              </a:path>
            </a:pathLst>
          </a:custGeom>
          <a:blipFill>
            <a:blip r:embed="rId4"/>
            <a:stretch>
              <a:fillRect/>
            </a:stretch>
          </a:blipFill>
        </p:spPr>
      </p:sp>
      <p:sp>
        <p:nvSpPr>
          <p:cNvPr id="11" name="TextBox 11"/>
          <p:cNvSpPr txBox="1"/>
          <p:nvPr/>
        </p:nvSpPr>
        <p:spPr>
          <a:xfrm>
            <a:off x="10450730" y="-276225"/>
            <a:ext cx="7973366" cy="2466975"/>
          </a:xfrm>
          <a:prstGeom prst="rect">
            <a:avLst/>
          </a:prstGeom>
        </p:spPr>
        <p:txBody>
          <a:bodyPr lIns="0" tIns="0" rIns="0" bIns="0" rtlCol="0" anchor="t">
            <a:spAutoFit/>
          </a:bodyPr>
          <a:lstStyle/>
          <a:p>
            <a:pPr>
              <a:lnSpc>
                <a:spcPts val="8640"/>
              </a:lnSpc>
            </a:pPr>
            <a:r>
              <a:rPr lang="en-US" sz="7200">
                <a:solidFill>
                  <a:srgbClr val="FFFFFF"/>
                </a:solidFill>
                <a:latin typeface="Jaturat Bold"/>
              </a:rPr>
              <a:t>DATA VISUALIZATION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F1C24"/>
        </a:solidFill>
        <a:effectLst/>
      </p:bgPr>
    </p:bg>
    <p:spTree>
      <p:nvGrpSpPr>
        <p:cNvPr id="1" name=""/>
        <p:cNvGrpSpPr/>
        <p:nvPr/>
      </p:nvGrpSpPr>
      <p:grpSpPr>
        <a:xfrm>
          <a:off x="0" y="0"/>
          <a:ext cx="0" cy="0"/>
          <a:chOff x="0" y="0"/>
          <a:chExt cx="0" cy="0"/>
        </a:xfrm>
      </p:grpSpPr>
      <p:grpSp>
        <p:nvGrpSpPr>
          <p:cNvPr id="2" name="Group 2"/>
          <p:cNvGrpSpPr/>
          <p:nvPr/>
        </p:nvGrpSpPr>
        <p:grpSpPr>
          <a:xfrm>
            <a:off x="-913036" y="0"/>
            <a:ext cx="4795726" cy="1028700"/>
            <a:chOff x="0" y="0"/>
            <a:chExt cx="1263072" cy="270933"/>
          </a:xfrm>
        </p:grpSpPr>
        <p:sp>
          <p:nvSpPr>
            <p:cNvPr id="3" name="Freeform 3"/>
            <p:cNvSpPr/>
            <p:nvPr/>
          </p:nvSpPr>
          <p:spPr>
            <a:xfrm>
              <a:off x="0" y="0"/>
              <a:ext cx="1263072" cy="270933"/>
            </a:xfrm>
            <a:custGeom>
              <a:avLst/>
              <a:gdLst/>
              <a:ahLst/>
              <a:cxnLst/>
              <a:rect l="l" t="t" r="r" b="b"/>
              <a:pathLst>
                <a:path w="1263072" h="270933">
                  <a:moveTo>
                    <a:pt x="203200" y="0"/>
                  </a:moveTo>
                  <a:lnTo>
                    <a:pt x="1263072" y="0"/>
                  </a:lnTo>
                  <a:lnTo>
                    <a:pt x="1059872" y="270933"/>
                  </a:lnTo>
                  <a:lnTo>
                    <a:pt x="0" y="270933"/>
                  </a:lnTo>
                  <a:lnTo>
                    <a:pt x="203200" y="0"/>
                  </a:lnTo>
                  <a:close/>
                </a:path>
              </a:pathLst>
            </a:custGeom>
            <a:solidFill>
              <a:srgbClr val="F74351"/>
            </a:solidFill>
          </p:spPr>
        </p:sp>
        <p:sp>
          <p:nvSpPr>
            <p:cNvPr id="4" name="TextBox 4"/>
            <p:cNvSpPr txBox="1"/>
            <p:nvPr/>
          </p:nvSpPr>
          <p:spPr>
            <a:xfrm>
              <a:off x="101600" y="-104775"/>
              <a:ext cx="1059872" cy="37570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15926" y="2707241"/>
            <a:ext cx="8724254" cy="1366214"/>
          </a:xfrm>
          <a:custGeom>
            <a:avLst/>
            <a:gdLst/>
            <a:ahLst/>
            <a:cxnLst/>
            <a:rect l="l" t="t" r="r" b="b"/>
            <a:pathLst>
              <a:path w="8724254" h="1366214">
                <a:moveTo>
                  <a:pt x="0" y="0"/>
                </a:moveTo>
                <a:lnTo>
                  <a:pt x="8724254" y="0"/>
                </a:lnTo>
                <a:lnTo>
                  <a:pt x="8724254" y="1366214"/>
                </a:lnTo>
                <a:lnTo>
                  <a:pt x="0" y="1366214"/>
                </a:lnTo>
                <a:lnTo>
                  <a:pt x="0" y="0"/>
                </a:lnTo>
                <a:close/>
              </a:path>
            </a:pathLst>
          </a:custGeom>
          <a:blipFill>
            <a:blip r:embed="rId2"/>
            <a:stretch>
              <a:fillRect/>
            </a:stretch>
          </a:blipFill>
        </p:spPr>
      </p:sp>
      <p:sp>
        <p:nvSpPr>
          <p:cNvPr id="6" name="Freeform 6"/>
          <p:cNvSpPr/>
          <p:nvPr/>
        </p:nvSpPr>
        <p:spPr>
          <a:xfrm>
            <a:off x="9481761" y="2471853"/>
            <a:ext cx="8217073" cy="1836990"/>
          </a:xfrm>
          <a:custGeom>
            <a:avLst/>
            <a:gdLst/>
            <a:ahLst/>
            <a:cxnLst/>
            <a:rect l="l" t="t" r="r" b="b"/>
            <a:pathLst>
              <a:path w="8217073" h="1836990">
                <a:moveTo>
                  <a:pt x="0" y="0"/>
                </a:moveTo>
                <a:lnTo>
                  <a:pt x="8217073" y="0"/>
                </a:lnTo>
                <a:lnTo>
                  <a:pt x="8217073" y="1836990"/>
                </a:lnTo>
                <a:lnTo>
                  <a:pt x="0" y="1836990"/>
                </a:lnTo>
                <a:lnTo>
                  <a:pt x="0" y="0"/>
                </a:lnTo>
                <a:close/>
              </a:path>
            </a:pathLst>
          </a:custGeom>
          <a:blipFill>
            <a:blip r:embed="rId3"/>
            <a:stretch>
              <a:fillRect/>
            </a:stretch>
          </a:blipFill>
        </p:spPr>
      </p:sp>
      <p:sp>
        <p:nvSpPr>
          <p:cNvPr id="7" name="Freeform 7"/>
          <p:cNvSpPr/>
          <p:nvPr/>
        </p:nvSpPr>
        <p:spPr>
          <a:xfrm>
            <a:off x="3699674" y="4491987"/>
            <a:ext cx="10481012" cy="5255740"/>
          </a:xfrm>
          <a:custGeom>
            <a:avLst/>
            <a:gdLst/>
            <a:ahLst/>
            <a:cxnLst/>
            <a:rect l="l" t="t" r="r" b="b"/>
            <a:pathLst>
              <a:path w="10481012" h="5255740">
                <a:moveTo>
                  <a:pt x="0" y="0"/>
                </a:moveTo>
                <a:lnTo>
                  <a:pt x="10481012" y="0"/>
                </a:lnTo>
                <a:lnTo>
                  <a:pt x="10481012" y="5255740"/>
                </a:lnTo>
                <a:lnTo>
                  <a:pt x="0" y="5255740"/>
                </a:lnTo>
                <a:lnTo>
                  <a:pt x="0" y="0"/>
                </a:lnTo>
                <a:close/>
              </a:path>
            </a:pathLst>
          </a:custGeom>
          <a:blipFill>
            <a:blip r:embed="rId4"/>
            <a:stretch>
              <a:fillRect/>
            </a:stretch>
          </a:blipFill>
        </p:spPr>
      </p:sp>
      <p:sp>
        <p:nvSpPr>
          <p:cNvPr id="8" name="TextBox 8"/>
          <p:cNvSpPr txBox="1"/>
          <p:nvPr/>
        </p:nvSpPr>
        <p:spPr>
          <a:xfrm>
            <a:off x="10450730" y="-276225"/>
            <a:ext cx="7973366" cy="2466975"/>
          </a:xfrm>
          <a:prstGeom prst="rect">
            <a:avLst/>
          </a:prstGeom>
        </p:spPr>
        <p:txBody>
          <a:bodyPr lIns="0" tIns="0" rIns="0" bIns="0" rtlCol="0" anchor="t">
            <a:spAutoFit/>
          </a:bodyPr>
          <a:lstStyle/>
          <a:p>
            <a:pPr>
              <a:lnSpc>
                <a:spcPts val="8640"/>
              </a:lnSpc>
            </a:pPr>
            <a:r>
              <a:rPr lang="en-US" sz="7200">
                <a:solidFill>
                  <a:srgbClr val="FFFFFF"/>
                </a:solidFill>
                <a:latin typeface="Jaturat Bold"/>
              </a:rPr>
              <a:t>DATA VISUALIZATION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F1C24"/>
        </a:solidFill>
        <a:effectLst/>
      </p:bgPr>
    </p:bg>
    <p:spTree>
      <p:nvGrpSpPr>
        <p:cNvPr id="1" name=""/>
        <p:cNvGrpSpPr/>
        <p:nvPr/>
      </p:nvGrpSpPr>
      <p:grpSpPr>
        <a:xfrm>
          <a:off x="0" y="0"/>
          <a:ext cx="0" cy="0"/>
          <a:chOff x="0" y="0"/>
          <a:chExt cx="0" cy="0"/>
        </a:xfrm>
      </p:grpSpPr>
      <p:sp>
        <p:nvSpPr>
          <p:cNvPr id="2" name="Freeform 2"/>
          <p:cNvSpPr/>
          <p:nvPr/>
        </p:nvSpPr>
        <p:spPr>
          <a:xfrm>
            <a:off x="225567" y="2429243"/>
            <a:ext cx="8468676" cy="1088264"/>
          </a:xfrm>
          <a:custGeom>
            <a:avLst/>
            <a:gdLst/>
            <a:ahLst/>
            <a:cxnLst/>
            <a:rect l="l" t="t" r="r" b="b"/>
            <a:pathLst>
              <a:path w="8468676" h="1088264">
                <a:moveTo>
                  <a:pt x="0" y="0"/>
                </a:moveTo>
                <a:lnTo>
                  <a:pt x="8468676" y="0"/>
                </a:lnTo>
                <a:lnTo>
                  <a:pt x="8468676" y="1088264"/>
                </a:lnTo>
                <a:lnTo>
                  <a:pt x="0" y="1088264"/>
                </a:lnTo>
                <a:lnTo>
                  <a:pt x="0" y="0"/>
                </a:lnTo>
                <a:close/>
              </a:path>
            </a:pathLst>
          </a:custGeom>
          <a:blipFill>
            <a:blip r:embed="rId2"/>
            <a:stretch>
              <a:fillRect/>
            </a:stretch>
          </a:blipFill>
        </p:spPr>
      </p:sp>
      <p:sp>
        <p:nvSpPr>
          <p:cNvPr id="3" name="Freeform 3"/>
          <p:cNvSpPr/>
          <p:nvPr/>
        </p:nvSpPr>
        <p:spPr>
          <a:xfrm>
            <a:off x="9031419" y="2429243"/>
            <a:ext cx="8981766" cy="1122721"/>
          </a:xfrm>
          <a:custGeom>
            <a:avLst/>
            <a:gdLst/>
            <a:ahLst/>
            <a:cxnLst/>
            <a:rect l="l" t="t" r="r" b="b"/>
            <a:pathLst>
              <a:path w="8981766" h="1122721">
                <a:moveTo>
                  <a:pt x="0" y="0"/>
                </a:moveTo>
                <a:lnTo>
                  <a:pt x="8981767" y="0"/>
                </a:lnTo>
                <a:lnTo>
                  <a:pt x="8981767" y="1122721"/>
                </a:lnTo>
                <a:lnTo>
                  <a:pt x="0" y="1122721"/>
                </a:lnTo>
                <a:lnTo>
                  <a:pt x="0" y="0"/>
                </a:lnTo>
                <a:close/>
              </a:path>
            </a:pathLst>
          </a:custGeom>
          <a:blipFill>
            <a:blip r:embed="rId3"/>
            <a:stretch>
              <a:fillRect/>
            </a:stretch>
          </a:blipFill>
        </p:spPr>
      </p:sp>
      <p:grpSp>
        <p:nvGrpSpPr>
          <p:cNvPr id="4" name="Group 4"/>
          <p:cNvGrpSpPr/>
          <p:nvPr/>
        </p:nvGrpSpPr>
        <p:grpSpPr>
          <a:xfrm>
            <a:off x="-903511" y="0"/>
            <a:ext cx="4795726" cy="1028700"/>
            <a:chOff x="0" y="0"/>
            <a:chExt cx="1263072" cy="270933"/>
          </a:xfrm>
        </p:grpSpPr>
        <p:sp>
          <p:nvSpPr>
            <p:cNvPr id="5" name="Freeform 5"/>
            <p:cNvSpPr/>
            <p:nvPr/>
          </p:nvSpPr>
          <p:spPr>
            <a:xfrm>
              <a:off x="0" y="0"/>
              <a:ext cx="1263072" cy="270933"/>
            </a:xfrm>
            <a:custGeom>
              <a:avLst/>
              <a:gdLst/>
              <a:ahLst/>
              <a:cxnLst/>
              <a:rect l="l" t="t" r="r" b="b"/>
              <a:pathLst>
                <a:path w="1263072" h="270933">
                  <a:moveTo>
                    <a:pt x="203200" y="0"/>
                  </a:moveTo>
                  <a:lnTo>
                    <a:pt x="1263072" y="0"/>
                  </a:lnTo>
                  <a:lnTo>
                    <a:pt x="1059872" y="270933"/>
                  </a:lnTo>
                  <a:lnTo>
                    <a:pt x="0" y="270933"/>
                  </a:lnTo>
                  <a:lnTo>
                    <a:pt x="203200" y="0"/>
                  </a:lnTo>
                  <a:close/>
                </a:path>
              </a:pathLst>
            </a:custGeom>
            <a:solidFill>
              <a:srgbClr val="F74351"/>
            </a:solidFill>
          </p:spPr>
        </p:sp>
        <p:sp>
          <p:nvSpPr>
            <p:cNvPr id="6" name="TextBox 6"/>
            <p:cNvSpPr txBox="1"/>
            <p:nvPr/>
          </p:nvSpPr>
          <p:spPr>
            <a:xfrm>
              <a:off x="101600" y="-104775"/>
              <a:ext cx="1059872" cy="375708"/>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3513821" y="3882950"/>
            <a:ext cx="11512812" cy="5652015"/>
          </a:xfrm>
          <a:custGeom>
            <a:avLst/>
            <a:gdLst/>
            <a:ahLst/>
            <a:cxnLst/>
            <a:rect l="l" t="t" r="r" b="b"/>
            <a:pathLst>
              <a:path w="11512812" h="5652015">
                <a:moveTo>
                  <a:pt x="0" y="0"/>
                </a:moveTo>
                <a:lnTo>
                  <a:pt x="11512812" y="0"/>
                </a:lnTo>
                <a:lnTo>
                  <a:pt x="11512812" y="5652015"/>
                </a:lnTo>
                <a:lnTo>
                  <a:pt x="0" y="5652015"/>
                </a:lnTo>
                <a:lnTo>
                  <a:pt x="0" y="0"/>
                </a:lnTo>
                <a:close/>
              </a:path>
            </a:pathLst>
          </a:custGeom>
          <a:blipFill>
            <a:blip r:embed="rId4"/>
            <a:stretch>
              <a:fillRect/>
            </a:stretch>
          </a:blipFill>
        </p:spPr>
      </p:sp>
      <p:sp>
        <p:nvSpPr>
          <p:cNvPr id="8" name="TextBox 8"/>
          <p:cNvSpPr txBox="1"/>
          <p:nvPr/>
        </p:nvSpPr>
        <p:spPr>
          <a:xfrm>
            <a:off x="10450730" y="-276225"/>
            <a:ext cx="7973366" cy="2466975"/>
          </a:xfrm>
          <a:prstGeom prst="rect">
            <a:avLst/>
          </a:prstGeom>
        </p:spPr>
        <p:txBody>
          <a:bodyPr lIns="0" tIns="0" rIns="0" bIns="0" rtlCol="0" anchor="t">
            <a:spAutoFit/>
          </a:bodyPr>
          <a:lstStyle/>
          <a:p>
            <a:pPr>
              <a:lnSpc>
                <a:spcPts val="8640"/>
              </a:lnSpc>
            </a:pPr>
            <a:r>
              <a:rPr lang="en-US" sz="7200">
                <a:solidFill>
                  <a:srgbClr val="FFFFFF"/>
                </a:solidFill>
                <a:latin typeface="Jaturat Bold"/>
              </a:rPr>
              <a:t>DATA VISUALIZATION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F1C24"/>
        </a:solidFill>
        <a:effectLst/>
      </p:bgPr>
    </p:bg>
    <p:spTree>
      <p:nvGrpSpPr>
        <p:cNvPr id="1" name=""/>
        <p:cNvGrpSpPr/>
        <p:nvPr/>
      </p:nvGrpSpPr>
      <p:grpSpPr>
        <a:xfrm>
          <a:off x="0" y="0"/>
          <a:ext cx="0" cy="0"/>
          <a:chOff x="0" y="0"/>
          <a:chExt cx="0" cy="0"/>
        </a:xfrm>
      </p:grpSpPr>
      <p:grpSp>
        <p:nvGrpSpPr>
          <p:cNvPr id="2" name="Group 2"/>
          <p:cNvGrpSpPr/>
          <p:nvPr/>
        </p:nvGrpSpPr>
        <p:grpSpPr>
          <a:xfrm>
            <a:off x="-913036" y="0"/>
            <a:ext cx="4795726" cy="1028700"/>
            <a:chOff x="0" y="0"/>
            <a:chExt cx="1263072" cy="270933"/>
          </a:xfrm>
        </p:grpSpPr>
        <p:sp>
          <p:nvSpPr>
            <p:cNvPr id="3" name="Freeform 3"/>
            <p:cNvSpPr/>
            <p:nvPr/>
          </p:nvSpPr>
          <p:spPr>
            <a:xfrm>
              <a:off x="0" y="0"/>
              <a:ext cx="1263072" cy="270933"/>
            </a:xfrm>
            <a:custGeom>
              <a:avLst/>
              <a:gdLst/>
              <a:ahLst/>
              <a:cxnLst/>
              <a:rect l="l" t="t" r="r" b="b"/>
              <a:pathLst>
                <a:path w="1263072" h="270933">
                  <a:moveTo>
                    <a:pt x="203200" y="0"/>
                  </a:moveTo>
                  <a:lnTo>
                    <a:pt x="1263072" y="0"/>
                  </a:lnTo>
                  <a:lnTo>
                    <a:pt x="1059872" y="270933"/>
                  </a:lnTo>
                  <a:lnTo>
                    <a:pt x="0" y="270933"/>
                  </a:lnTo>
                  <a:lnTo>
                    <a:pt x="203200" y="0"/>
                  </a:lnTo>
                  <a:close/>
                </a:path>
              </a:pathLst>
            </a:custGeom>
            <a:solidFill>
              <a:srgbClr val="F74351"/>
            </a:solidFill>
          </p:spPr>
        </p:sp>
        <p:sp>
          <p:nvSpPr>
            <p:cNvPr id="4" name="TextBox 4"/>
            <p:cNvSpPr txBox="1"/>
            <p:nvPr/>
          </p:nvSpPr>
          <p:spPr>
            <a:xfrm>
              <a:off x="101600" y="-104775"/>
              <a:ext cx="1059872" cy="37570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864393" y="2596216"/>
            <a:ext cx="7483273" cy="7037022"/>
          </a:xfrm>
          <a:custGeom>
            <a:avLst/>
            <a:gdLst/>
            <a:ahLst/>
            <a:cxnLst/>
            <a:rect l="l" t="t" r="r" b="b"/>
            <a:pathLst>
              <a:path w="7483273" h="7037022">
                <a:moveTo>
                  <a:pt x="0" y="0"/>
                </a:moveTo>
                <a:lnTo>
                  <a:pt x="7483273" y="0"/>
                </a:lnTo>
                <a:lnTo>
                  <a:pt x="7483273" y="7037022"/>
                </a:lnTo>
                <a:lnTo>
                  <a:pt x="0" y="7037022"/>
                </a:lnTo>
                <a:lnTo>
                  <a:pt x="0" y="0"/>
                </a:lnTo>
                <a:close/>
              </a:path>
            </a:pathLst>
          </a:custGeom>
          <a:blipFill>
            <a:blip r:embed="rId2"/>
            <a:stretch>
              <a:fillRect/>
            </a:stretch>
          </a:blipFill>
        </p:spPr>
      </p:sp>
      <p:sp>
        <p:nvSpPr>
          <p:cNvPr id="6" name="Freeform 6"/>
          <p:cNvSpPr/>
          <p:nvPr/>
        </p:nvSpPr>
        <p:spPr>
          <a:xfrm>
            <a:off x="9144000" y="2596216"/>
            <a:ext cx="7969817" cy="6927202"/>
          </a:xfrm>
          <a:custGeom>
            <a:avLst/>
            <a:gdLst/>
            <a:ahLst/>
            <a:cxnLst/>
            <a:rect l="l" t="t" r="r" b="b"/>
            <a:pathLst>
              <a:path w="7969817" h="6927202">
                <a:moveTo>
                  <a:pt x="0" y="0"/>
                </a:moveTo>
                <a:lnTo>
                  <a:pt x="7969817" y="0"/>
                </a:lnTo>
                <a:lnTo>
                  <a:pt x="7969817" y="6927202"/>
                </a:lnTo>
                <a:lnTo>
                  <a:pt x="0" y="6927202"/>
                </a:lnTo>
                <a:lnTo>
                  <a:pt x="0" y="0"/>
                </a:lnTo>
                <a:close/>
              </a:path>
            </a:pathLst>
          </a:custGeom>
          <a:blipFill>
            <a:blip r:embed="rId3"/>
            <a:stretch>
              <a:fillRect/>
            </a:stretch>
          </a:blipFill>
        </p:spPr>
      </p:sp>
      <p:sp>
        <p:nvSpPr>
          <p:cNvPr id="7" name="TextBox 7"/>
          <p:cNvSpPr txBox="1"/>
          <p:nvPr/>
        </p:nvSpPr>
        <p:spPr>
          <a:xfrm>
            <a:off x="10450730" y="-276225"/>
            <a:ext cx="7973366" cy="2466975"/>
          </a:xfrm>
          <a:prstGeom prst="rect">
            <a:avLst/>
          </a:prstGeom>
        </p:spPr>
        <p:txBody>
          <a:bodyPr lIns="0" tIns="0" rIns="0" bIns="0" rtlCol="0" anchor="t">
            <a:spAutoFit/>
          </a:bodyPr>
          <a:lstStyle/>
          <a:p>
            <a:pPr>
              <a:lnSpc>
                <a:spcPts val="8640"/>
              </a:lnSpc>
            </a:pPr>
            <a:r>
              <a:rPr lang="en-US" sz="7200">
                <a:solidFill>
                  <a:srgbClr val="FFFFFF"/>
                </a:solidFill>
                <a:latin typeface="Jaturat Bold"/>
              </a:rPr>
              <a:t>DATA VISUALIZATION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F1C24"/>
        </a:solidFill>
        <a:effectLst/>
      </p:bgPr>
    </p:bg>
    <p:spTree>
      <p:nvGrpSpPr>
        <p:cNvPr id="1" name=""/>
        <p:cNvGrpSpPr/>
        <p:nvPr/>
      </p:nvGrpSpPr>
      <p:grpSpPr>
        <a:xfrm>
          <a:off x="0" y="0"/>
          <a:ext cx="0" cy="0"/>
          <a:chOff x="0" y="0"/>
          <a:chExt cx="0" cy="0"/>
        </a:xfrm>
      </p:grpSpPr>
      <p:grpSp>
        <p:nvGrpSpPr>
          <p:cNvPr id="2" name="Group 2"/>
          <p:cNvGrpSpPr/>
          <p:nvPr/>
        </p:nvGrpSpPr>
        <p:grpSpPr>
          <a:xfrm>
            <a:off x="-913036" y="0"/>
            <a:ext cx="4795726" cy="1028700"/>
            <a:chOff x="0" y="0"/>
            <a:chExt cx="1263072" cy="270933"/>
          </a:xfrm>
        </p:grpSpPr>
        <p:sp>
          <p:nvSpPr>
            <p:cNvPr id="3" name="Freeform 3"/>
            <p:cNvSpPr/>
            <p:nvPr/>
          </p:nvSpPr>
          <p:spPr>
            <a:xfrm>
              <a:off x="0" y="0"/>
              <a:ext cx="1263072" cy="270933"/>
            </a:xfrm>
            <a:custGeom>
              <a:avLst/>
              <a:gdLst/>
              <a:ahLst/>
              <a:cxnLst/>
              <a:rect l="l" t="t" r="r" b="b"/>
              <a:pathLst>
                <a:path w="1263072" h="270933">
                  <a:moveTo>
                    <a:pt x="203200" y="0"/>
                  </a:moveTo>
                  <a:lnTo>
                    <a:pt x="1263072" y="0"/>
                  </a:lnTo>
                  <a:lnTo>
                    <a:pt x="1059872" y="270933"/>
                  </a:lnTo>
                  <a:lnTo>
                    <a:pt x="0" y="270933"/>
                  </a:lnTo>
                  <a:lnTo>
                    <a:pt x="203200" y="0"/>
                  </a:lnTo>
                  <a:close/>
                </a:path>
              </a:pathLst>
            </a:custGeom>
            <a:solidFill>
              <a:srgbClr val="F74351"/>
            </a:solidFill>
          </p:spPr>
        </p:sp>
        <p:sp>
          <p:nvSpPr>
            <p:cNvPr id="4" name="TextBox 4"/>
            <p:cNvSpPr txBox="1"/>
            <p:nvPr/>
          </p:nvSpPr>
          <p:spPr>
            <a:xfrm>
              <a:off x="101600" y="-104775"/>
              <a:ext cx="1059872" cy="37570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23568" y="3420275"/>
            <a:ext cx="9798726" cy="4347922"/>
          </a:xfrm>
          <a:custGeom>
            <a:avLst/>
            <a:gdLst/>
            <a:ahLst/>
            <a:cxnLst/>
            <a:rect l="l" t="t" r="r" b="b"/>
            <a:pathLst>
              <a:path w="9798726" h="4347922">
                <a:moveTo>
                  <a:pt x="0" y="0"/>
                </a:moveTo>
                <a:lnTo>
                  <a:pt x="9798726" y="0"/>
                </a:lnTo>
                <a:lnTo>
                  <a:pt x="9798726" y="4347922"/>
                </a:lnTo>
                <a:lnTo>
                  <a:pt x="0" y="4347922"/>
                </a:lnTo>
                <a:lnTo>
                  <a:pt x="0" y="0"/>
                </a:lnTo>
                <a:close/>
              </a:path>
            </a:pathLst>
          </a:custGeom>
          <a:blipFill>
            <a:blip r:embed="rId2"/>
            <a:stretch>
              <a:fillRect l="-2679"/>
            </a:stretch>
          </a:blipFill>
        </p:spPr>
      </p:sp>
      <p:sp>
        <p:nvSpPr>
          <p:cNvPr id="6" name="Freeform 6"/>
          <p:cNvSpPr/>
          <p:nvPr/>
        </p:nvSpPr>
        <p:spPr>
          <a:xfrm>
            <a:off x="10062911" y="2868934"/>
            <a:ext cx="8086076" cy="6136638"/>
          </a:xfrm>
          <a:custGeom>
            <a:avLst/>
            <a:gdLst/>
            <a:ahLst/>
            <a:cxnLst/>
            <a:rect l="l" t="t" r="r" b="b"/>
            <a:pathLst>
              <a:path w="8086076" h="6136638">
                <a:moveTo>
                  <a:pt x="0" y="0"/>
                </a:moveTo>
                <a:lnTo>
                  <a:pt x="8086075" y="0"/>
                </a:lnTo>
                <a:lnTo>
                  <a:pt x="8086075" y="6136638"/>
                </a:lnTo>
                <a:lnTo>
                  <a:pt x="0" y="6136638"/>
                </a:lnTo>
                <a:lnTo>
                  <a:pt x="0" y="0"/>
                </a:lnTo>
                <a:close/>
              </a:path>
            </a:pathLst>
          </a:custGeom>
          <a:blipFill>
            <a:blip r:embed="rId3"/>
            <a:stretch>
              <a:fillRect r="-51227"/>
            </a:stretch>
          </a:blipFill>
        </p:spPr>
      </p:sp>
      <p:sp>
        <p:nvSpPr>
          <p:cNvPr id="7" name="TextBox 7"/>
          <p:cNvSpPr txBox="1"/>
          <p:nvPr/>
        </p:nvSpPr>
        <p:spPr>
          <a:xfrm>
            <a:off x="10450730" y="-276225"/>
            <a:ext cx="7973366" cy="2466975"/>
          </a:xfrm>
          <a:prstGeom prst="rect">
            <a:avLst/>
          </a:prstGeom>
        </p:spPr>
        <p:txBody>
          <a:bodyPr lIns="0" tIns="0" rIns="0" bIns="0" rtlCol="0" anchor="t">
            <a:spAutoFit/>
          </a:bodyPr>
          <a:lstStyle/>
          <a:p>
            <a:pPr>
              <a:lnSpc>
                <a:spcPts val="8640"/>
              </a:lnSpc>
            </a:pPr>
            <a:r>
              <a:rPr lang="en-US" sz="7200">
                <a:solidFill>
                  <a:srgbClr val="FFFFFF"/>
                </a:solidFill>
                <a:latin typeface="Jaturat Bold"/>
              </a:rPr>
              <a:t>DATA VISUALIZATION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F1C24"/>
        </a:solidFill>
        <a:effectLst/>
      </p:bgPr>
    </p:bg>
    <p:spTree>
      <p:nvGrpSpPr>
        <p:cNvPr id="1" name=""/>
        <p:cNvGrpSpPr/>
        <p:nvPr/>
      </p:nvGrpSpPr>
      <p:grpSpPr>
        <a:xfrm>
          <a:off x="0" y="0"/>
          <a:ext cx="0" cy="0"/>
          <a:chOff x="0" y="0"/>
          <a:chExt cx="0" cy="0"/>
        </a:xfrm>
      </p:grpSpPr>
      <p:grpSp>
        <p:nvGrpSpPr>
          <p:cNvPr id="2" name="Group 2"/>
          <p:cNvGrpSpPr/>
          <p:nvPr/>
        </p:nvGrpSpPr>
        <p:grpSpPr>
          <a:xfrm>
            <a:off x="-913036" y="0"/>
            <a:ext cx="4795726" cy="1028700"/>
            <a:chOff x="0" y="0"/>
            <a:chExt cx="1263072" cy="270933"/>
          </a:xfrm>
        </p:grpSpPr>
        <p:sp>
          <p:nvSpPr>
            <p:cNvPr id="3" name="Freeform 3"/>
            <p:cNvSpPr/>
            <p:nvPr/>
          </p:nvSpPr>
          <p:spPr>
            <a:xfrm>
              <a:off x="0" y="0"/>
              <a:ext cx="1263072" cy="270933"/>
            </a:xfrm>
            <a:custGeom>
              <a:avLst/>
              <a:gdLst/>
              <a:ahLst/>
              <a:cxnLst/>
              <a:rect l="l" t="t" r="r" b="b"/>
              <a:pathLst>
                <a:path w="1263072" h="270933">
                  <a:moveTo>
                    <a:pt x="203200" y="0"/>
                  </a:moveTo>
                  <a:lnTo>
                    <a:pt x="1263072" y="0"/>
                  </a:lnTo>
                  <a:lnTo>
                    <a:pt x="1059872" y="270933"/>
                  </a:lnTo>
                  <a:lnTo>
                    <a:pt x="0" y="270933"/>
                  </a:lnTo>
                  <a:lnTo>
                    <a:pt x="203200" y="0"/>
                  </a:lnTo>
                  <a:close/>
                </a:path>
              </a:pathLst>
            </a:custGeom>
            <a:solidFill>
              <a:srgbClr val="F74351"/>
            </a:solidFill>
          </p:spPr>
        </p:sp>
        <p:sp>
          <p:nvSpPr>
            <p:cNvPr id="4" name="TextBox 4"/>
            <p:cNvSpPr txBox="1"/>
            <p:nvPr/>
          </p:nvSpPr>
          <p:spPr>
            <a:xfrm>
              <a:off x="101600" y="-104775"/>
              <a:ext cx="1059872" cy="37570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1500546"/>
            <a:ext cx="10057206" cy="2201657"/>
            <a:chOff x="0" y="0"/>
            <a:chExt cx="2648812" cy="579860"/>
          </a:xfrm>
        </p:grpSpPr>
        <p:sp>
          <p:nvSpPr>
            <p:cNvPr id="6" name="Freeform 6"/>
            <p:cNvSpPr/>
            <p:nvPr/>
          </p:nvSpPr>
          <p:spPr>
            <a:xfrm>
              <a:off x="0" y="0"/>
              <a:ext cx="2648812" cy="579860"/>
            </a:xfrm>
            <a:custGeom>
              <a:avLst/>
              <a:gdLst/>
              <a:ahLst/>
              <a:cxnLst/>
              <a:rect l="l" t="t" r="r" b="b"/>
              <a:pathLst>
                <a:path w="2648812" h="579860">
                  <a:moveTo>
                    <a:pt x="39259" y="0"/>
                  </a:moveTo>
                  <a:lnTo>
                    <a:pt x="2609552" y="0"/>
                  </a:lnTo>
                  <a:cubicBezTo>
                    <a:pt x="2619964" y="0"/>
                    <a:pt x="2629950" y="4136"/>
                    <a:pt x="2637313" y="11499"/>
                  </a:cubicBezTo>
                  <a:cubicBezTo>
                    <a:pt x="2644675" y="18861"/>
                    <a:pt x="2648812" y="28847"/>
                    <a:pt x="2648812" y="39259"/>
                  </a:cubicBezTo>
                  <a:lnTo>
                    <a:pt x="2648812" y="540601"/>
                  </a:lnTo>
                  <a:cubicBezTo>
                    <a:pt x="2648812" y="551013"/>
                    <a:pt x="2644675" y="560999"/>
                    <a:pt x="2637313" y="568362"/>
                  </a:cubicBezTo>
                  <a:cubicBezTo>
                    <a:pt x="2629950" y="575724"/>
                    <a:pt x="2619964" y="579860"/>
                    <a:pt x="2609552" y="579860"/>
                  </a:cubicBezTo>
                  <a:lnTo>
                    <a:pt x="39259" y="579860"/>
                  </a:lnTo>
                  <a:cubicBezTo>
                    <a:pt x="28847" y="579860"/>
                    <a:pt x="18861" y="575724"/>
                    <a:pt x="11499" y="568362"/>
                  </a:cubicBezTo>
                  <a:cubicBezTo>
                    <a:pt x="4136" y="560999"/>
                    <a:pt x="0" y="551013"/>
                    <a:pt x="0" y="540601"/>
                  </a:cubicBezTo>
                  <a:lnTo>
                    <a:pt x="0" y="39259"/>
                  </a:lnTo>
                  <a:cubicBezTo>
                    <a:pt x="0" y="28847"/>
                    <a:pt x="4136" y="18861"/>
                    <a:pt x="11499" y="11499"/>
                  </a:cubicBezTo>
                  <a:cubicBezTo>
                    <a:pt x="18861" y="4136"/>
                    <a:pt x="28847" y="0"/>
                    <a:pt x="39259" y="0"/>
                  </a:cubicBezTo>
                  <a:close/>
                </a:path>
              </a:pathLst>
            </a:custGeom>
            <a:solidFill>
              <a:srgbClr val="FFFFFF"/>
            </a:solidFill>
          </p:spPr>
        </p:sp>
        <p:sp>
          <p:nvSpPr>
            <p:cNvPr id="7" name="TextBox 7"/>
            <p:cNvSpPr txBox="1"/>
            <p:nvPr/>
          </p:nvSpPr>
          <p:spPr>
            <a:xfrm>
              <a:off x="0" y="-104775"/>
              <a:ext cx="2648812" cy="684635"/>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58822" y="1783491"/>
            <a:ext cx="9739563" cy="1713029"/>
          </a:xfrm>
          <a:custGeom>
            <a:avLst/>
            <a:gdLst/>
            <a:ahLst/>
            <a:cxnLst/>
            <a:rect l="l" t="t" r="r" b="b"/>
            <a:pathLst>
              <a:path w="9739563" h="1713029">
                <a:moveTo>
                  <a:pt x="0" y="0"/>
                </a:moveTo>
                <a:lnTo>
                  <a:pt x="9739563" y="0"/>
                </a:lnTo>
                <a:lnTo>
                  <a:pt x="9739563" y="1713028"/>
                </a:lnTo>
                <a:lnTo>
                  <a:pt x="0" y="1713028"/>
                </a:lnTo>
                <a:lnTo>
                  <a:pt x="0" y="0"/>
                </a:lnTo>
                <a:close/>
              </a:path>
            </a:pathLst>
          </a:custGeom>
          <a:blipFill>
            <a:blip r:embed="rId2"/>
            <a:stretch>
              <a:fillRect l="-1563" r="-1563"/>
            </a:stretch>
          </a:blipFill>
        </p:spPr>
      </p:sp>
      <p:sp>
        <p:nvSpPr>
          <p:cNvPr id="9" name="Freeform 9"/>
          <p:cNvSpPr/>
          <p:nvPr/>
        </p:nvSpPr>
        <p:spPr>
          <a:xfrm>
            <a:off x="4211058" y="3905474"/>
            <a:ext cx="13254082" cy="6220521"/>
          </a:xfrm>
          <a:custGeom>
            <a:avLst/>
            <a:gdLst/>
            <a:ahLst/>
            <a:cxnLst/>
            <a:rect l="l" t="t" r="r" b="b"/>
            <a:pathLst>
              <a:path w="13254082" h="6220521">
                <a:moveTo>
                  <a:pt x="0" y="0"/>
                </a:moveTo>
                <a:lnTo>
                  <a:pt x="13254082" y="0"/>
                </a:lnTo>
                <a:lnTo>
                  <a:pt x="13254082" y="6220522"/>
                </a:lnTo>
                <a:lnTo>
                  <a:pt x="0" y="6220522"/>
                </a:lnTo>
                <a:lnTo>
                  <a:pt x="0" y="0"/>
                </a:lnTo>
                <a:close/>
              </a:path>
            </a:pathLst>
          </a:custGeom>
          <a:blipFill>
            <a:blip r:embed="rId3"/>
            <a:stretch>
              <a:fillRect/>
            </a:stretch>
          </a:blipFill>
        </p:spPr>
      </p:sp>
      <p:sp>
        <p:nvSpPr>
          <p:cNvPr id="10" name="TextBox 10"/>
          <p:cNvSpPr txBox="1"/>
          <p:nvPr/>
        </p:nvSpPr>
        <p:spPr>
          <a:xfrm>
            <a:off x="10450730" y="-276225"/>
            <a:ext cx="7973366" cy="2466975"/>
          </a:xfrm>
          <a:prstGeom prst="rect">
            <a:avLst/>
          </a:prstGeom>
        </p:spPr>
        <p:txBody>
          <a:bodyPr lIns="0" tIns="0" rIns="0" bIns="0" rtlCol="0" anchor="t">
            <a:spAutoFit/>
          </a:bodyPr>
          <a:lstStyle/>
          <a:p>
            <a:pPr>
              <a:lnSpc>
                <a:spcPts val="8640"/>
              </a:lnSpc>
            </a:pPr>
            <a:r>
              <a:rPr lang="en-US" sz="7200">
                <a:solidFill>
                  <a:srgbClr val="FFFFFF"/>
                </a:solidFill>
                <a:latin typeface="Jaturat Bold"/>
              </a:rPr>
              <a:t>DATA VISUALIZATION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F1C24"/>
        </a:solidFill>
        <a:effectLst/>
      </p:bgPr>
    </p:bg>
    <p:spTree>
      <p:nvGrpSpPr>
        <p:cNvPr id="1" name=""/>
        <p:cNvGrpSpPr/>
        <p:nvPr/>
      </p:nvGrpSpPr>
      <p:grpSpPr>
        <a:xfrm>
          <a:off x="0" y="0"/>
          <a:ext cx="0" cy="0"/>
          <a:chOff x="0" y="0"/>
          <a:chExt cx="0" cy="0"/>
        </a:xfrm>
      </p:grpSpPr>
      <p:grpSp>
        <p:nvGrpSpPr>
          <p:cNvPr id="2" name="Group 2"/>
          <p:cNvGrpSpPr/>
          <p:nvPr/>
        </p:nvGrpSpPr>
        <p:grpSpPr>
          <a:xfrm>
            <a:off x="-884461" y="9525"/>
            <a:ext cx="4795726" cy="1028700"/>
            <a:chOff x="0" y="0"/>
            <a:chExt cx="1263072" cy="270933"/>
          </a:xfrm>
        </p:grpSpPr>
        <p:sp>
          <p:nvSpPr>
            <p:cNvPr id="3" name="Freeform 3"/>
            <p:cNvSpPr/>
            <p:nvPr/>
          </p:nvSpPr>
          <p:spPr>
            <a:xfrm>
              <a:off x="0" y="0"/>
              <a:ext cx="1263072" cy="270933"/>
            </a:xfrm>
            <a:custGeom>
              <a:avLst/>
              <a:gdLst/>
              <a:ahLst/>
              <a:cxnLst/>
              <a:rect l="l" t="t" r="r" b="b"/>
              <a:pathLst>
                <a:path w="1263072" h="270933">
                  <a:moveTo>
                    <a:pt x="203200" y="0"/>
                  </a:moveTo>
                  <a:lnTo>
                    <a:pt x="1263072" y="0"/>
                  </a:lnTo>
                  <a:lnTo>
                    <a:pt x="1059872" y="270933"/>
                  </a:lnTo>
                  <a:lnTo>
                    <a:pt x="0" y="270933"/>
                  </a:lnTo>
                  <a:lnTo>
                    <a:pt x="203200" y="0"/>
                  </a:lnTo>
                  <a:close/>
                </a:path>
              </a:pathLst>
            </a:custGeom>
            <a:solidFill>
              <a:srgbClr val="F74351"/>
            </a:solidFill>
          </p:spPr>
        </p:sp>
        <p:sp>
          <p:nvSpPr>
            <p:cNvPr id="4" name="TextBox 4"/>
            <p:cNvSpPr txBox="1"/>
            <p:nvPr/>
          </p:nvSpPr>
          <p:spPr>
            <a:xfrm>
              <a:off x="101600" y="-104775"/>
              <a:ext cx="1059872" cy="37570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5400000">
            <a:off x="14981082" y="2966652"/>
            <a:ext cx="4556436" cy="680533"/>
            <a:chOff x="0" y="0"/>
            <a:chExt cx="1814005" cy="270933"/>
          </a:xfrm>
        </p:grpSpPr>
        <p:sp>
          <p:nvSpPr>
            <p:cNvPr id="6" name="Freeform 6"/>
            <p:cNvSpPr/>
            <p:nvPr/>
          </p:nvSpPr>
          <p:spPr>
            <a:xfrm>
              <a:off x="0" y="0"/>
              <a:ext cx="1814005" cy="270933"/>
            </a:xfrm>
            <a:custGeom>
              <a:avLst/>
              <a:gdLst/>
              <a:ahLst/>
              <a:cxnLst/>
              <a:rect l="l" t="t" r="r" b="b"/>
              <a:pathLst>
                <a:path w="1814005" h="270933">
                  <a:moveTo>
                    <a:pt x="203200" y="0"/>
                  </a:moveTo>
                  <a:lnTo>
                    <a:pt x="1814005" y="0"/>
                  </a:lnTo>
                  <a:lnTo>
                    <a:pt x="1610805" y="270933"/>
                  </a:lnTo>
                  <a:lnTo>
                    <a:pt x="0" y="270933"/>
                  </a:lnTo>
                  <a:lnTo>
                    <a:pt x="203200" y="0"/>
                  </a:lnTo>
                  <a:close/>
                </a:path>
              </a:pathLst>
            </a:custGeom>
            <a:solidFill>
              <a:srgbClr val="F74351"/>
            </a:solidFill>
          </p:spPr>
        </p:sp>
        <p:sp>
          <p:nvSpPr>
            <p:cNvPr id="7" name="TextBox 7"/>
            <p:cNvSpPr txBox="1"/>
            <p:nvPr/>
          </p:nvSpPr>
          <p:spPr>
            <a:xfrm>
              <a:off x="101600" y="-104775"/>
              <a:ext cx="1610805" cy="375708"/>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357766" y="9258300"/>
            <a:ext cx="3412956" cy="1028700"/>
            <a:chOff x="0" y="0"/>
            <a:chExt cx="898885" cy="270933"/>
          </a:xfrm>
        </p:grpSpPr>
        <p:sp>
          <p:nvSpPr>
            <p:cNvPr id="9" name="Freeform 9"/>
            <p:cNvSpPr/>
            <p:nvPr/>
          </p:nvSpPr>
          <p:spPr>
            <a:xfrm>
              <a:off x="0" y="0"/>
              <a:ext cx="898885" cy="270933"/>
            </a:xfrm>
            <a:custGeom>
              <a:avLst/>
              <a:gdLst/>
              <a:ahLst/>
              <a:cxnLst/>
              <a:rect l="l" t="t" r="r" b="b"/>
              <a:pathLst>
                <a:path w="898885" h="270933">
                  <a:moveTo>
                    <a:pt x="203200" y="0"/>
                  </a:moveTo>
                  <a:lnTo>
                    <a:pt x="898885" y="0"/>
                  </a:lnTo>
                  <a:lnTo>
                    <a:pt x="695685" y="270933"/>
                  </a:lnTo>
                  <a:lnTo>
                    <a:pt x="0" y="270933"/>
                  </a:lnTo>
                  <a:lnTo>
                    <a:pt x="203200" y="0"/>
                  </a:lnTo>
                  <a:close/>
                </a:path>
              </a:pathLst>
            </a:custGeom>
            <a:solidFill>
              <a:srgbClr val="F74351"/>
            </a:solidFill>
          </p:spPr>
        </p:sp>
        <p:sp>
          <p:nvSpPr>
            <p:cNvPr id="10" name="TextBox 10"/>
            <p:cNvSpPr txBox="1"/>
            <p:nvPr/>
          </p:nvSpPr>
          <p:spPr>
            <a:xfrm>
              <a:off x="101600" y="-104775"/>
              <a:ext cx="695685" cy="375708"/>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513402" y="2019042"/>
            <a:ext cx="14212943" cy="7132188"/>
          </a:xfrm>
          <a:custGeom>
            <a:avLst/>
            <a:gdLst/>
            <a:ahLst/>
            <a:cxnLst/>
            <a:rect l="l" t="t" r="r" b="b"/>
            <a:pathLst>
              <a:path w="14212943" h="7132188">
                <a:moveTo>
                  <a:pt x="0" y="0"/>
                </a:moveTo>
                <a:lnTo>
                  <a:pt x="14212943" y="0"/>
                </a:lnTo>
                <a:lnTo>
                  <a:pt x="14212943" y="7132189"/>
                </a:lnTo>
                <a:lnTo>
                  <a:pt x="0" y="7132189"/>
                </a:lnTo>
                <a:lnTo>
                  <a:pt x="0" y="0"/>
                </a:lnTo>
                <a:close/>
              </a:path>
            </a:pathLst>
          </a:custGeom>
          <a:blipFill>
            <a:blip r:embed="rId2"/>
            <a:stretch>
              <a:fillRect/>
            </a:stretch>
          </a:blipFill>
        </p:spPr>
      </p:sp>
      <p:sp>
        <p:nvSpPr>
          <p:cNvPr id="12" name="TextBox 12"/>
          <p:cNvSpPr txBox="1"/>
          <p:nvPr/>
        </p:nvSpPr>
        <p:spPr>
          <a:xfrm>
            <a:off x="4679282" y="204787"/>
            <a:ext cx="9883452" cy="1371600"/>
          </a:xfrm>
          <a:prstGeom prst="rect">
            <a:avLst/>
          </a:prstGeom>
        </p:spPr>
        <p:txBody>
          <a:bodyPr lIns="0" tIns="0" rIns="0" bIns="0" rtlCol="0" anchor="t">
            <a:spAutoFit/>
          </a:bodyPr>
          <a:lstStyle/>
          <a:p>
            <a:pPr algn="ctr">
              <a:lnSpc>
                <a:spcPts val="8640"/>
              </a:lnSpc>
            </a:pPr>
            <a:r>
              <a:rPr lang="en-US" sz="7200">
                <a:solidFill>
                  <a:srgbClr val="FFFFFF"/>
                </a:solidFill>
                <a:latin typeface="Jaturat Semi-Bold"/>
              </a:rPr>
              <a:t>MODEL FORMATION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F1C24"/>
        </a:solidFill>
        <a:effectLst/>
      </p:bgPr>
    </p:bg>
    <p:spTree>
      <p:nvGrpSpPr>
        <p:cNvPr id="1" name=""/>
        <p:cNvGrpSpPr/>
        <p:nvPr/>
      </p:nvGrpSpPr>
      <p:grpSpPr>
        <a:xfrm>
          <a:off x="0" y="0"/>
          <a:ext cx="0" cy="0"/>
          <a:chOff x="0" y="0"/>
          <a:chExt cx="0" cy="0"/>
        </a:xfrm>
      </p:grpSpPr>
      <p:grpSp>
        <p:nvGrpSpPr>
          <p:cNvPr id="2" name="Group 2"/>
          <p:cNvGrpSpPr/>
          <p:nvPr/>
        </p:nvGrpSpPr>
        <p:grpSpPr>
          <a:xfrm>
            <a:off x="-7220142" y="-4909071"/>
            <a:ext cx="29154506" cy="15196071"/>
            <a:chOff x="0" y="0"/>
            <a:chExt cx="1364477" cy="711200"/>
          </a:xfrm>
        </p:grpSpPr>
        <p:sp>
          <p:nvSpPr>
            <p:cNvPr id="3" name="Freeform 3"/>
            <p:cNvSpPr/>
            <p:nvPr/>
          </p:nvSpPr>
          <p:spPr>
            <a:xfrm>
              <a:off x="0" y="0"/>
              <a:ext cx="1364477" cy="711200"/>
            </a:xfrm>
            <a:custGeom>
              <a:avLst/>
              <a:gdLst/>
              <a:ahLst/>
              <a:cxnLst/>
              <a:rect l="l" t="t" r="r" b="b"/>
              <a:pathLst>
                <a:path w="1364477" h="711200">
                  <a:moveTo>
                    <a:pt x="682238" y="711200"/>
                  </a:moveTo>
                  <a:lnTo>
                    <a:pt x="1364477" y="0"/>
                  </a:lnTo>
                  <a:lnTo>
                    <a:pt x="0" y="0"/>
                  </a:lnTo>
                  <a:lnTo>
                    <a:pt x="682238" y="711200"/>
                  </a:lnTo>
                  <a:close/>
                </a:path>
              </a:pathLst>
            </a:custGeom>
            <a:solidFill>
              <a:srgbClr val="091418"/>
            </a:solidFill>
          </p:spPr>
        </p:sp>
        <p:sp>
          <p:nvSpPr>
            <p:cNvPr id="4" name="TextBox 4"/>
            <p:cNvSpPr txBox="1"/>
            <p:nvPr/>
          </p:nvSpPr>
          <p:spPr>
            <a:xfrm>
              <a:off x="213199" y="-53975"/>
              <a:ext cx="938078" cy="4349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101538" y="0"/>
            <a:ext cx="9186462" cy="10287000"/>
            <a:chOff x="0" y="0"/>
            <a:chExt cx="6350000" cy="7110730"/>
          </a:xfrm>
        </p:grpSpPr>
        <p:sp>
          <p:nvSpPr>
            <p:cNvPr id="6" name="Freeform 6"/>
            <p:cNvSpPr/>
            <p:nvPr/>
          </p:nvSpPr>
          <p:spPr>
            <a:xfrm>
              <a:off x="0" y="0"/>
              <a:ext cx="6350000" cy="7110730"/>
            </a:xfrm>
            <a:custGeom>
              <a:avLst/>
              <a:gdLst/>
              <a:ahLst/>
              <a:cxnLst/>
              <a:rect l="l" t="t" r="r" b="b"/>
              <a:pathLst>
                <a:path w="6350000" h="7110730">
                  <a:moveTo>
                    <a:pt x="6350000" y="4700270"/>
                  </a:moveTo>
                  <a:lnTo>
                    <a:pt x="0" y="7110730"/>
                  </a:lnTo>
                  <a:lnTo>
                    <a:pt x="0" y="2410460"/>
                  </a:lnTo>
                  <a:lnTo>
                    <a:pt x="6350000" y="0"/>
                  </a:lnTo>
                  <a:close/>
                </a:path>
              </a:pathLst>
            </a:custGeom>
            <a:blipFill>
              <a:blip r:embed="rId2"/>
              <a:stretch>
                <a:fillRect l="-5989" r="-5989"/>
              </a:stretch>
            </a:blipFill>
          </p:spPr>
        </p:sp>
      </p:grpSp>
      <p:grpSp>
        <p:nvGrpSpPr>
          <p:cNvPr id="7" name="Group 7"/>
          <p:cNvGrpSpPr/>
          <p:nvPr/>
        </p:nvGrpSpPr>
        <p:grpSpPr>
          <a:xfrm>
            <a:off x="-1879033" y="-533166"/>
            <a:ext cx="14167301" cy="2154891"/>
            <a:chOff x="0" y="0"/>
            <a:chExt cx="1263072" cy="192117"/>
          </a:xfrm>
        </p:grpSpPr>
        <p:sp>
          <p:nvSpPr>
            <p:cNvPr id="8" name="Freeform 8"/>
            <p:cNvSpPr/>
            <p:nvPr/>
          </p:nvSpPr>
          <p:spPr>
            <a:xfrm>
              <a:off x="0" y="0"/>
              <a:ext cx="1263072" cy="192117"/>
            </a:xfrm>
            <a:custGeom>
              <a:avLst/>
              <a:gdLst/>
              <a:ahLst/>
              <a:cxnLst/>
              <a:rect l="l" t="t" r="r" b="b"/>
              <a:pathLst>
                <a:path w="1263072" h="192117">
                  <a:moveTo>
                    <a:pt x="203200" y="0"/>
                  </a:moveTo>
                  <a:lnTo>
                    <a:pt x="1263072" y="0"/>
                  </a:lnTo>
                  <a:lnTo>
                    <a:pt x="1059872" y="192117"/>
                  </a:lnTo>
                  <a:lnTo>
                    <a:pt x="0" y="192117"/>
                  </a:lnTo>
                  <a:lnTo>
                    <a:pt x="203200" y="0"/>
                  </a:lnTo>
                  <a:close/>
                </a:path>
              </a:pathLst>
            </a:custGeom>
            <a:solidFill>
              <a:srgbClr val="F74351"/>
            </a:solidFill>
          </p:spPr>
        </p:sp>
        <p:sp>
          <p:nvSpPr>
            <p:cNvPr id="9" name="TextBox 9"/>
            <p:cNvSpPr txBox="1"/>
            <p:nvPr/>
          </p:nvSpPr>
          <p:spPr>
            <a:xfrm>
              <a:off x="101600" y="-104775"/>
              <a:ext cx="1059872" cy="296892"/>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rot="5400000">
            <a:off x="6785956" y="6639815"/>
            <a:ext cx="4556436" cy="680533"/>
            <a:chOff x="0" y="0"/>
            <a:chExt cx="1814005" cy="270933"/>
          </a:xfrm>
        </p:grpSpPr>
        <p:sp>
          <p:nvSpPr>
            <p:cNvPr id="11" name="Freeform 11"/>
            <p:cNvSpPr/>
            <p:nvPr/>
          </p:nvSpPr>
          <p:spPr>
            <a:xfrm>
              <a:off x="0" y="0"/>
              <a:ext cx="1814005" cy="270933"/>
            </a:xfrm>
            <a:custGeom>
              <a:avLst/>
              <a:gdLst/>
              <a:ahLst/>
              <a:cxnLst/>
              <a:rect l="l" t="t" r="r" b="b"/>
              <a:pathLst>
                <a:path w="1814005" h="270933">
                  <a:moveTo>
                    <a:pt x="203200" y="0"/>
                  </a:moveTo>
                  <a:lnTo>
                    <a:pt x="1814005" y="0"/>
                  </a:lnTo>
                  <a:lnTo>
                    <a:pt x="1610805" y="270933"/>
                  </a:lnTo>
                  <a:lnTo>
                    <a:pt x="0" y="270933"/>
                  </a:lnTo>
                  <a:lnTo>
                    <a:pt x="203200" y="0"/>
                  </a:lnTo>
                  <a:close/>
                </a:path>
              </a:pathLst>
            </a:custGeom>
            <a:solidFill>
              <a:srgbClr val="F74351"/>
            </a:solidFill>
          </p:spPr>
        </p:sp>
        <p:sp>
          <p:nvSpPr>
            <p:cNvPr id="12" name="TextBox 12"/>
            <p:cNvSpPr txBox="1"/>
            <p:nvPr/>
          </p:nvSpPr>
          <p:spPr>
            <a:xfrm>
              <a:off x="101600" y="-104775"/>
              <a:ext cx="1610805" cy="375708"/>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1028700" y="4898234"/>
            <a:ext cx="949357" cy="830256"/>
          </a:xfrm>
          <a:custGeom>
            <a:avLst/>
            <a:gdLst/>
            <a:ahLst/>
            <a:cxnLst/>
            <a:rect l="l" t="t" r="r" b="b"/>
            <a:pathLst>
              <a:path w="949357" h="830256">
                <a:moveTo>
                  <a:pt x="0" y="0"/>
                </a:moveTo>
                <a:lnTo>
                  <a:pt x="949357" y="0"/>
                </a:lnTo>
                <a:lnTo>
                  <a:pt x="949357" y="830256"/>
                </a:lnTo>
                <a:lnTo>
                  <a:pt x="0" y="8302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4" name="Group 14"/>
          <p:cNvGrpSpPr/>
          <p:nvPr/>
        </p:nvGrpSpPr>
        <p:grpSpPr>
          <a:xfrm>
            <a:off x="16357766" y="9258300"/>
            <a:ext cx="3412956" cy="1028700"/>
            <a:chOff x="0" y="0"/>
            <a:chExt cx="898885" cy="270933"/>
          </a:xfrm>
        </p:grpSpPr>
        <p:sp>
          <p:nvSpPr>
            <p:cNvPr id="15" name="Freeform 15"/>
            <p:cNvSpPr/>
            <p:nvPr/>
          </p:nvSpPr>
          <p:spPr>
            <a:xfrm>
              <a:off x="0" y="0"/>
              <a:ext cx="898885" cy="270933"/>
            </a:xfrm>
            <a:custGeom>
              <a:avLst/>
              <a:gdLst/>
              <a:ahLst/>
              <a:cxnLst/>
              <a:rect l="l" t="t" r="r" b="b"/>
              <a:pathLst>
                <a:path w="898885" h="270933">
                  <a:moveTo>
                    <a:pt x="203200" y="0"/>
                  </a:moveTo>
                  <a:lnTo>
                    <a:pt x="898885" y="0"/>
                  </a:lnTo>
                  <a:lnTo>
                    <a:pt x="695685" y="270933"/>
                  </a:lnTo>
                  <a:lnTo>
                    <a:pt x="0" y="270933"/>
                  </a:lnTo>
                  <a:lnTo>
                    <a:pt x="203200" y="0"/>
                  </a:lnTo>
                  <a:close/>
                </a:path>
              </a:pathLst>
            </a:custGeom>
            <a:solidFill>
              <a:srgbClr val="F74351"/>
            </a:solidFill>
          </p:spPr>
        </p:sp>
        <p:sp>
          <p:nvSpPr>
            <p:cNvPr id="16" name="TextBox 16"/>
            <p:cNvSpPr txBox="1"/>
            <p:nvPr/>
          </p:nvSpPr>
          <p:spPr>
            <a:xfrm>
              <a:off x="101600" y="-104775"/>
              <a:ext cx="695685" cy="375708"/>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1028700" y="6605752"/>
            <a:ext cx="949357" cy="818820"/>
          </a:xfrm>
          <a:custGeom>
            <a:avLst/>
            <a:gdLst/>
            <a:ahLst/>
            <a:cxnLst/>
            <a:rect l="l" t="t" r="r" b="b"/>
            <a:pathLst>
              <a:path w="949357" h="818820">
                <a:moveTo>
                  <a:pt x="0" y="0"/>
                </a:moveTo>
                <a:lnTo>
                  <a:pt x="949357" y="0"/>
                </a:lnTo>
                <a:lnTo>
                  <a:pt x="949357" y="818820"/>
                </a:lnTo>
                <a:lnTo>
                  <a:pt x="0" y="8188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8" name="Freeform 18"/>
          <p:cNvSpPr/>
          <p:nvPr/>
        </p:nvSpPr>
        <p:spPr>
          <a:xfrm>
            <a:off x="1028700" y="8257819"/>
            <a:ext cx="949357" cy="918287"/>
          </a:xfrm>
          <a:custGeom>
            <a:avLst/>
            <a:gdLst/>
            <a:ahLst/>
            <a:cxnLst/>
            <a:rect l="l" t="t" r="r" b="b"/>
            <a:pathLst>
              <a:path w="949357" h="918287">
                <a:moveTo>
                  <a:pt x="0" y="0"/>
                </a:moveTo>
                <a:lnTo>
                  <a:pt x="949357" y="0"/>
                </a:lnTo>
                <a:lnTo>
                  <a:pt x="949357" y="918287"/>
                </a:lnTo>
                <a:lnTo>
                  <a:pt x="0" y="91828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9" name="TextBox 19"/>
          <p:cNvSpPr txBox="1"/>
          <p:nvPr/>
        </p:nvSpPr>
        <p:spPr>
          <a:xfrm>
            <a:off x="389048" y="306154"/>
            <a:ext cx="10022581" cy="1156467"/>
          </a:xfrm>
          <a:prstGeom prst="rect">
            <a:avLst/>
          </a:prstGeom>
        </p:spPr>
        <p:txBody>
          <a:bodyPr lIns="0" tIns="0" rIns="0" bIns="0" rtlCol="0" anchor="t">
            <a:spAutoFit/>
          </a:bodyPr>
          <a:lstStyle/>
          <a:p>
            <a:pPr>
              <a:lnSpc>
                <a:spcPts val="7416"/>
              </a:lnSpc>
            </a:pPr>
            <a:r>
              <a:rPr lang="en-US" sz="6180" spc="339">
                <a:solidFill>
                  <a:srgbClr val="FFFFFF"/>
                </a:solidFill>
                <a:latin typeface="Jaturat Semi-Bold"/>
              </a:rPr>
              <a:t>PROBLEM STATEMENT</a:t>
            </a:r>
          </a:p>
        </p:txBody>
      </p:sp>
      <p:sp>
        <p:nvSpPr>
          <p:cNvPr id="20" name="TextBox 20"/>
          <p:cNvSpPr txBox="1"/>
          <p:nvPr/>
        </p:nvSpPr>
        <p:spPr>
          <a:xfrm>
            <a:off x="155684" y="1711014"/>
            <a:ext cx="10909915" cy="2257425"/>
          </a:xfrm>
          <a:prstGeom prst="rect">
            <a:avLst/>
          </a:prstGeom>
        </p:spPr>
        <p:txBody>
          <a:bodyPr lIns="0" tIns="0" rIns="0" bIns="0" rtlCol="0" anchor="t">
            <a:spAutoFit/>
          </a:bodyPr>
          <a:lstStyle/>
          <a:p>
            <a:pPr>
              <a:lnSpc>
                <a:spcPts val="3600"/>
              </a:lnSpc>
            </a:pPr>
            <a:r>
              <a:rPr lang="en-US" sz="3000">
                <a:solidFill>
                  <a:srgbClr val="FFFFFF"/>
                </a:solidFill>
                <a:latin typeface="Jaturat"/>
              </a:rPr>
              <a:t>DEVELOP A MACHINE LEARNING MODEL CAPABLE OF PREDICTING THE WINNING TEAM IN IPL MATCHES WITH A HIGH DEGREE OF ACCURACY.</a:t>
            </a:r>
          </a:p>
          <a:p>
            <a:pPr>
              <a:lnSpc>
                <a:spcPts val="6000"/>
              </a:lnSpc>
            </a:pPr>
            <a:endParaRPr lang="en-US" sz="3000">
              <a:solidFill>
                <a:srgbClr val="FFFFFF"/>
              </a:solidFill>
              <a:latin typeface="Jaturat"/>
            </a:endParaRPr>
          </a:p>
        </p:txBody>
      </p:sp>
      <p:sp>
        <p:nvSpPr>
          <p:cNvPr id="21" name="TextBox 21"/>
          <p:cNvSpPr txBox="1"/>
          <p:nvPr/>
        </p:nvSpPr>
        <p:spPr>
          <a:xfrm>
            <a:off x="2442169" y="4970306"/>
            <a:ext cx="5127124" cy="1264285"/>
          </a:xfrm>
          <a:prstGeom prst="rect">
            <a:avLst/>
          </a:prstGeom>
        </p:spPr>
        <p:txBody>
          <a:bodyPr lIns="0" tIns="0" rIns="0" bIns="0" rtlCol="0" anchor="t">
            <a:spAutoFit/>
          </a:bodyPr>
          <a:lstStyle/>
          <a:p>
            <a:pPr>
              <a:lnSpc>
                <a:spcPts val="3409"/>
              </a:lnSpc>
            </a:pPr>
            <a:r>
              <a:rPr lang="en-US" sz="2199">
                <a:solidFill>
                  <a:srgbClr val="FFFFFF"/>
                </a:solidFill>
                <a:latin typeface="TT Fors"/>
              </a:rPr>
              <a:t>Fans: Gain insights and make informed predictions about upcoming matches.</a:t>
            </a:r>
          </a:p>
          <a:p>
            <a:pPr>
              <a:lnSpc>
                <a:spcPts val="3409"/>
              </a:lnSpc>
            </a:pPr>
            <a:endParaRPr lang="en-US" sz="2199">
              <a:solidFill>
                <a:srgbClr val="FFFFFF"/>
              </a:solidFill>
              <a:latin typeface="TT Fors"/>
            </a:endParaRPr>
          </a:p>
        </p:txBody>
      </p:sp>
      <p:sp>
        <p:nvSpPr>
          <p:cNvPr id="22" name="TextBox 22"/>
          <p:cNvSpPr txBox="1"/>
          <p:nvPr/>
        </p:nvSpPr>
        <p:spPr>
          <a:xfrm>
            <a:off x="2442169" y="6397625"/>
            <a:ext cx="5127124" cy="1692910"/>
          </a:xfrm>
          <a:prstGeom prst="rect">
            <a:avLst/>
          </a:prstGeom>
        </p:spPr>
        <p:txBody>
          <a:bodyPr lIns="0" tIns="0" rIns="0" bIns="0" rtlCol="0" anchor="t">
            <a:spAutoFit/>
          </a:bodyPr>
          <a:lstStyle/>
          <a:p>
            <a:pPr>
              <a:lnSpc>
                <a:spcPts val="3409"/>
              </a:lnSpc>
            </a:pPr>
            <a:r>
              <a:rPr lang="en-US" sz="2199">
                <a:solidFill>
                  <a:srgbClr val="FFFFFF"/>
                </a:solidFill>
                <a:latin typeface="TT Fors"/>
              </a:rPr>
              <a:t>Fantasy Players: Make strategic team selections based on data-driven predictions.</a:t>
            </a:r>
          </a:p>
          <a:p>
            <a:pPr>
              <a:lnSpc>
                <a:spcPts val="3409"/>
              </a:lnSpc>
            </a:pPr>
            <a:endParaRPr lang="en-US" sz="2199">
              <a:solidFill>
                <a:srgbClr val="FFFFFF"/>
              </a:solidFill>
              <a:latin typeface="TT Fors"/>
            </a:endParaRPr>
          </a:p>
        </p:txBody>
      </p:sp>
      <p:sp>
        <p:nvSpPr>
          <p:cNvPr id="23" name="TextBox 23"/>
          <p:cNvSpPr txBox="1"/>
          <p:nvPr/>
        </p:nvSpPr>
        <p:spPr>
          <a:xfrm>
            <a:off x="2442169" y="8099425"/>
            <a:ext cx="5127124" cy="1692910"/>
          </a:xfrm>
          <a:prstGeom prst="rect">
            <a:avLst/>
          </a:prstGeom>
        </p:spPr>
        <p:txBody>
          <a:bodyPr lIns="0" tIns="0" rIns="0" bIns="0" rtlCol="0" anchor="t">
            <a:spAutoFit/>
          </a:bodyPr>
          <a:lstStyle/>
          <a:p>
            <a:pPr>
              <a:lnSpc>
                <a:spcPts val="3409"/>
              </a:lnSpc>
            </a:pPr>
            <a:r>
              <a:rPr lang="en-US" sz="2199">
                <a:solidFill>
                  <a:srgbClr val="FFFFFF"/>
                </a:solidFill>
                <a:latin typeface="TT Fors"/>
              </a:rPr>
              <a:t>Sports Analysts &amp; Commentators: Leverage model insights for analysis and commentary.</a:t>
            </a:r>
          </a:p>
          <a:p>
            <a:pPr>
              <a:lnSpc>
                <a:spcPts val="3409"/>
              </a:lnSpc>
            </a:pPr>
            <a:endParaRPr lang="en-US" sz="2199">
              <a:solidFill>
                <a:srgbClr val="FFFFFF"/>
              </a:solidFill>
              <a:latin typeface="TT Fors"/>
            </a:endParaRPr>
          </a:p>
        </p:txBody>
      </p:sp>
      <p:sp>
        <p:nvSpPr>
          <p:cNvPr id="24" name="TextBox 24"/>
          <p:cNvSpPr txBox="1"/>
          <p:nvPr/>
        </p:nvSpPr>
        <p:spPr>
          <a:xfrm>
            <a:off x="0" y="3620458"/>
            <a:ext cx="9005691" cy="1081406"/>
          </a:xfrm>
          <a:prstGeom prst="rect">
            <a:avLst/>
          </a:prstGeom>
        </p:spPr>
        <p:txBody>
          <a:bodyPr lIns="0" tIns="0" rIns="0" bIns="0" rtlCol="0" anchor="t">
            <a:spAutoFit/>
          </a:bodyPr>
          <a:lstStyle/>
          <a:p>
            <a:pPr algn="ctr">
              <a:lnSpc>
                <a:spcPts val="3919"/>
              </a:lnSpc>
              <a:spcBef>
                <a:spcPct val="0"/>
              </a:spcBef>
            </a:pPr>
            <a:r>
              <a:rPr lang="en-US" sz="2799">
                <a:solidFill>
                  <a:srgbClr val="FFFFFF"/>
                </a:solidFill>
                <a:latin typeface="Jaturat Semi-Bold"/>
              </a:rPr>
              <a:t>Briefly mention the impact on various stakeholders: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F1C24"/>
        </a:solidFill>
        <a:effectLst/>
      </p:bgPr>
    </p:bg>
    <p:spTree>
      <p:nvGrpSpPr>
        <p:cNvPr id="1" name=""/>
        <p:cNvGrpSpPr/>
        <p:nvPr/>
      </p:nvGrpSpPr>
      <p:grpSpPr>
        <a:xfrm>
          <a:off x="0" y="0"/>
          <a:ext cx="0" cy="0"/>
          <a:chOff x="0" y="0"/>
          <a:chExt cx="0" cy="0"/>
        </a:xfrm>
      </p:grpSpPr>
      <p:grpSp>
        <p:nvGrpSpPr>
          <p:cNvPr id="2" name="Group 2"/>
          <p:cNvGrpSpPr/>
          <p:nvPr/>
        </p:nvGrpSpPr>
        <p:grpSpPr>
          <a:xfrm>
            <a:off x="-913036" y="0"/>
            <a:ext cx="4795726" cy="1028700"/>
            <a:chOff x="0" y="0"/>
            <a:chExt cx="1263072" cy="270933"/>
          </a:xfrm>
        </p:grpSpPr>
        <p:sp>
          <p:nvSpPr>
            <p:cNvPr id="3" name="Freeform 3"/>
            <p:cNvSpPr/>
            <p:nvPr/>
          </p:nvSpPr>
          <p:spPr>
            <a:xfrm>
              <a:off x="0" y="0"/>
              <a:ext cx="1263072" cy="270933"/>
            </a:xfrm>
            <a:custGeom>
              <a:avLst/>
              <a:gdLst/>
              <a:ahLst/>
              <a:cxnLst/>
              <a:rect l="l" t="t" r="r" b="b"/>
              <a:pathLst>
                <a:path w="1263072" h="270933">
                  <a:moveTo>
                    <a:pt x="203200" y="0"/>
                  </a:moveTo>
                  <a:lnTo>
                    <a:pt x="1263072" y="0"/>
                  </a:lnTo>
                  <a:lnTo>
                    <a:pt x="1059872" y="270933"/>
                  </a:lnTo>
                  <a:lnTo>
                    <a:pt x="0" y="270933"/>
                  </a:lnTo>
                  <a:lnTo>
                    <a:pt x="203200" y="0"/>
                  </a:lnTo>
                  <a:close/>
                </a:path>
              </a:pathLst>
            </a:custGeom>
            <a:solidFill>
              <a:srgbClr val="F74351"/>
            </a:solidFill>
          </p:spPr>
        </p:sp>
        <p:sp>
          <p:nvSpPr>
            <p:cNvPr id="4" name="TextBox 4"/>
            <p:cNvSpPr txBox="1"/>
            <p:nvPr/>
          </p:nvSpPr>
          <p:spPr>
            <a:xfrm>
              <a:off x="101600" y="-104775"/>
              <a:ext cx="1059872" cy="37570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5400000">
            <a:off x="14981082" y="2966652"/>
            <a:ext cx="4556436" cy="680533"/>
            <a:chOff x="0" y="0"/>
            <a:chExt cx="1814005" cy="270933"/>
          </a:xfrm>
        </p:grpSpPr>
        <p:sp>
          <p:nvSpPr>
            <p:cNvPr id="6" name="Freeform 6"/>
            <p:cNvSpPr/>
            <p:nvPr/>
          </p:nvSpPr>
          <p:spPr>
            <a:xfrm>
              <a:off x="0" y="0"/>
              <a:ext cx="1814005" cy="270933"/>
            </a:xfrm>
            <a:custGeom>
              <a:avLst/>
              <a:gdLst/>
              <a:ahLst/>
              <a:cxnLst/>
              <a:rect l="l" t="t" r="r" b="b"/>
              <a:pathLst>
                <a:path w="1814005" h="270933">
                  <a:moveTo>
                    <a:pt x="203200" y="0"/>
                  </a:moveTo>
                  <a:lnTo>
                    <a:pt x="1814005" y="0"/>
                  </a:lnTo>
                  <a:lnTo>
                    <a:pt x="1610805" y="270933"/>
                  </a:lnTo>
                  <a:lnTo>
                    <a:pt x="0" y="270933"/>
                  </a:lnTo>
                  <a:lnTo>
                    <a:pt x="203200" y="0"/>
                  </a:lnTo>
                  <a:close/>
                </a:path>
              </a:pathLst>
            </a:custGeom>
            <a:solidFill>
              <a:srgbClr val="F74351"/>
            </a:solidFill>
          </p:spPr>
        </p:sp>
        <p:sp>
          <p:nvSpPr>
            <p:cNvPr id="7" name="TextBox 7"/>
            <p:cNvSpPr txBox="1"/>
            <p:nvPr/>
          </p:nvSpPr>
          <p:spPr>
            <a:xfrm>
              <a:off x="101600" y="-104775"/>
              <a:ext cx="1610805" cy="375708"/>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357766" y="9258300"/>
            <a:ext cx="3412956" cy="1028700"/>
            <a:chOff x="0" y="0"/>
            <a:chExt cx="898885" cy="270933"/>
          </a:xfrm>
        </p:grpSpPr>
        <p:sp>
          <p:nvSpPr>
            <p:cNvPr id="9" name="Freeform 9"/>
            <p:cNvSpPr/>
            <p:nvPr/>
          </p:nvSpPr>
          <p:spPr>
            <a:xfrm>
              <a:off x="0" y="0"/>
              <a:ext cx="898885" cy="270933"/>
            </a:xfrm>
            <a:custGeom>
              <a:avLst/>
              <a:gdLst/>
              <a:ahLst/>
              <a:cxnLst/>
              <a:rect l="l" t="t" r="r" b="b"/>
              <a:pathLst>
                <a:path w="898885" h="270933">
                  <a:moveTo>
                    <a:pt x="203200" y="0"/>
                  </a:moveTo>
                  <a:lnTo>
                    <a:pt x="898885" y="0"/>
                  </a:lnTo>
                  <a:lnTo>
                    <a:pt x="695685" y="270933"/>
                  </a:lnTo>
                  <a:lnTo>
                    <a:pt x="0" y="270933"/>
                  </a:lnTo>
                  <a:lnTo>
                    <a:pt x="203200" y="0"/>
                  </a:lnTo>
                  <a:close/>
                </a:path>
              </a:pathLst>
            </a:custGeom>
            <a:solidFill>
              <a:srgbClr val="F74351"/>
            </a:solidFill>
          </p:spPr>
        </p:sp>
        <p:sp>
          <p:nvSpPr>
            <p:cNvPr id="10" name="TextBox 10"/>
            <p:cNvSpPr txBox="1"/>
            <p:nvPr/>
          </p:nvSpPr>
          <p:spPr>
            <a:xfrm>
              <a:off x="101600" y="-104775"/>
              <a:ext cx="695685" cy="375708"/>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3523348" y="1969640"/>
            <a:ext cx="10884118" cy="7631043"/>
          </a:xfrm>
          <a:custGeom>
            <a:avLst/>
            <a:gdLst/>
            <a:ahLst/>
            <a:cxnLst/>
            <a:rect l="l" t="t" r="r" b="b"/>
            <a:pathLst>
              <a:path w="10884118" h="7631043">
                <a:moveTo>
                  <a:pt x="0" y="0"/>
                </a:moveTo>
                <a:lnTo>
                  <a:pt x="10884118" y="0"/>
                </a:lnTo>
                <a:lnTo>
                  <a:pt x="10884118" y="7631043"/>
                </a:lnTo>
                <a:lnTo>
                  <a:pt x="0" y="7631043"/>
                </a:lnTo>
                <a:lnTo>
                  <a:pt x="0" y="0"/>
                </a:lnTo>
                <a:close/>
              </a:path>
            </a:pathLst>
          </a:custGeom>
          <a:blipFill>
            <a:blip r:embed="rId2"/>
            <a:stretch>
              <a:fillRect/>
            </a:stretch>
          </a:blipFill>
        </p:spPr>
      </p:sp>
      <p:sp>
        <p:nvSpPr>
          <p:cNvPr id="12" name="TextBox 12"/>
          <p:cNvSpPr txBox="1"/>
          <p:nvPr/>
        </p:nvSpPr>
        <p:spPr>
          <a:xfrm>
            <a:off x="4679282" y="204787"/>
            <a:ext cx="9883452" cy="1371600"/>
          </a:xfrm>
          <a:prstGeom prst="rect">
            <a:avLst/>
          </a:prstGeom>
        </p:spPr>
        <p:txBody>
          <a:bodyPr lIns="0" tIns="0" rIns="0" bIns="0" rtlCol="0" anchor="t">
            <a:spAutoFit/>
          </a:bodyPr>
          <a:lstStyle/>
          <a:p>
            <a:pPr algn="ctr">
              <a:lnSpc>
                <a:spcPts val="8640"/>
              </a:lnSpc>
            </a:pPr>
            <a:r>
              <a:rPr lang="en-US" sz="7200">
                <a:solidFill>
                  <a:srgbClr val="FFFFFF"/>
                </a:solidFill>
                <a:latin typeface="Jaturat Semi-Bold"/>
              </a:rPr>
              <a:t>MODEL </a:t>
            </a:r>
            <a:r>
              <a:rPr lang="en-US" sz="7200">
                <a:solidFill>
                  <a:srgbClr val="F74351"/>
                </a:solidFill>
                <a:latin typeface="Jaturat Semi-Bold"/>
              </a:rPr>
              <a:t>EVALUATION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F1C24"/>
        </a:solidFill>
        <a:effectLst/>
      </p:bgPr>
    </p:bg>
    <p:spTree>
      <p:nvGrpSpPr>
        <p:cNvPr id="1" name=""/>
        <p:cNvGrpSpPr/>
        <p:nvPr/>
      </p:nvGrpSpPr>
      <p:grpSpPr>
        <a:xfrm>
          <a:off x="0" y="0"/>
          <a:ext cx="0" cy="0"/>
          <a:chOff x="0" y="0"/>
          <a:chExt cx="0" cy="0"/>
        </a:xfrm>
      </p:grpSpPr>
      <p:grpSp>
        <p:nvGrpSpPr>
          <p:cNvPr id="2" name="Group 2"/>
          <p:cNvGrpSpPr/>
          <p:nvPr/>
        </p:nvGrpSpPr>
        <p:grpSpPr>
          <a:xfrm>
            <a:off x="-913036" y="0"/>
            <a:ext cx="4795726" cy="1028700"/>
            <a:chOff x="0" y="0"/>
            <a:chExt cx="1263072" cy="270933"/>
          </a:xfrm>
        </p:grpSpPr>
        <p:sp>
          <p:nvSpPr>
            <p:cNvPr id="3" name="Freeform 3"/>
            <p:cNvSpPr/>
            <p:nvPr/>
          </p:nvSpPr>
          <p:spPr>
            <a:xfrm>
              <a:off x="0" y="0"/>
              <a:ext cx="1263072" cy="270933"/>
            </a:xfrm>
            <a:custGeom>
              <a:avLst/>
              <a:gdLst/>
              <a:ahLst/>
              <a:cxnLst/>
              <a:rect l="l" t="t" r="r" b="b"/>
              <a:pathLst>
                <a:path w="1263072" h="270933">
                  <a:moveTo>
                    <a:pt x="203200" y="0"/>
                  </a:moveTo>
                  <a:lnTo>
                    <a:pt x="1263072" y="0"/>
                  </a:lnTo>
                  <a:lnTo>
                    <a:pt x="1059872" y="270933"/>
                  </a:lnTo>
                  <a:lnTo>
                    <a:pt x="0" y="270933"/>
                  </a:lnTo>
                  <a:lnTo>
                    <a:pt x="203200" y="0"/>
                  </a:lnTo>
                  <a:close/>
                </a:path>
              </a:pathLst>
            </a:custGeom>
            <a:solidFill>
              <a:srgbClr val="F74351"/>
            </a:solidFill>
          </p:spPr>
        </p:sp>
        <p:sp>
          <p:nvSpPr>
            <p:cNvPr id="4" name="TextBox 4"/>
            <p:cNvSpPr txBox="1"/>
            <p:nvPr/>
          </p:nvSpPr>
          <p:spPr>
            <a:xfrm>
              <a:off x="101600" y="-104775"/>
              <a:ext cx="1059872" cy="37570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5400000">
            <a:off x="14981082" y="2966652"/>
            <a:ext cx="4556436" cy="680533"/>
            <a:chOff x="0" y="0"/>
            <a:chExt cx="1814005" cy="270933"/>
          </a:xfrm>
        </p:grpSpPr>
        <p:sp>
          <p:nvSpPr>
            <p:cNvPr id="6" name="Freeform 6"/>
            <p:cNvSpPr/>
            <p:nvPr/>
          </p:nvSpPr>
          <p:spPr>
            <a:xfrm>
              <a:off x="0" y="0"/>
              <a:ext cx="1814005" cy="270933"/>
            </a:xfrm>
            <a:custGeom>
              <a:avLst/>
              <a:gdLst/>
              <a:ahLst/>
              <a:cxnLst/>
              <a:rect l="l" t="t" r="r" b="b"/>
              <a:pathLst>
                <a:path w="1814005" h="270933">
                  <a:moveTo>
                    <a:pt x="203200" y="0"/>
                  </a:moveTo>
                  <a:lnTo>
                    <a:pt x="1814005" y="0"/>
                  </a:lnTo>
                  <a:lnTo>
                    <a:pt x="1610805" y="270933"/>
                  </a:lnTo>
                  <a:lnTo>
                    <a:pt x="0" y="270933"/>
                  </a:lnTo>
                  <a:lnTo>
                    <a:pt x="203200" y="0"/>
                  </a:lnTo>
                  <a:close/>
                </a:path>
              </a:pathLst>
            </a:custGeom>
            <a:solidFill>
              <a:srgbClr val="F74351"/>
            </a:solidFill>
          </p:spPr>
        </p:sp>
        <p:sp>
          <p:nvSpPr>
            <p:cNvPr id="7" name="TextBox 7"/>
            <p:cNvSpPr txBox="1"/>
            <p:nvPr/>
          </p:nvSpPr>
          <p:spPr>
            <a:xfrm>
              <a:off x="101600" y="-104775"/>
              <a:ext cx="1610805" cy="375708"/>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357766" y="9258300"/>
            <a:ext cx="3412956" cy="1028700"/>
            <a:chOff x="0" y="0"/>
            <a:chExt cx="898885" cy="270933"/>
          </a:xfrm>
        </p:grpSpPr>
        <p:sp>
          <p:nvSpPr>
            <p:cNvPr id="9" name="Freeform 9"/>
            <p:cNvSpPr/>
            <p:nvPr/>
          </p:nvSpPr>
          <p:spPr>
            <a:xfrm>
              <a:off x="0" y="0"/>
              <a:ext cx="898885" cy="270933"/>
            </a:xfrm>
            <a:custGeom>
              <a:avLst/>
              <a:gdLst/>
              <a:ahLst/>
              <a:cxnLst/>
              <a:rect l="l" t="t" r="r" b="b"/>
              <a:pathLst>
                <a:path w="898885" h="270933">
                  <a:moveTo>
                    <a:pt x="203200" y="0"/>
                  </a:moveTo>
                  <a:lnTo>
                    <a:pt x="898885" y="0"/>
                  </a:lnTo>
                  <a:lnTo>
                    <a:pt x="695685" y="270933"/>
                  </a:lnTo>
                  <a:lnTo>
                    <a:pt x="0" y="270933"/>
                  </a:lnTo>
                  <a:lnTo>
                    <a:pt x="203200" y="0"/>
                  </a:lnTo>
                  <a:close/>
                </a:path>
              </a:pathLst>
            </a:custGeom>
            <a:solidFill>
              <a:srgbClr val="F74351"/>
            </a:solidFill>
          </p:spPr>
        </p:sp>
        <p:sp>
          <p:nvSpPr>
            <p:cNvPr id="10" name="TextBox 10"/>
            <p:cNvSpPr txBox="1"/>
            <p:nvPr/>
          </p:nvSpPr>
          <p:spPr>
            <a:xfrm>
              <a:off x="101600" y="-104775"/>
              <a:ext cx="695685" cy="375708"/>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2073568" y="1701259"/>
            <a:ext cx="13708378" cy="2096239"/>
          </a:xfrm>
          <a:custGeom>
            <a:avLst/>
            <a:gdLst/>
            <a:ahLst/>
            <a:cxnLst/>
            <a:rect l="l" t="t" r="r" b="b"/>
            <a:pathLst>
              <a:path w="13708378" h="2096239">
                <a:moveTo>
                  <a:pt x="0" y="0"/>
                </a:moveTo>
                <a:lnTo>
                  <a:pt x="13708378" y="0"/>
                </a:lnTo>
                <a:lnTo>
                  <a:pt x="13708378" y="2096239"/>
                </a:lnTo>
                <a:lnTo>
                  <a:pt x="0" y="2096239"/>
                </a:lnTo>
                <a:lnTo>
                  <a:pt x="0" y="0"/>
                </a:lnTo>
                <a:close/>
              </a:path>
            </a:pathLst>
          </a:custGeom>
          <a:blipFill>
            <a:blip r:embed="rId2"/>
            <a:stretch>
              <a:fillRect/>
            </a:stretch>
          </a:blipFill>
        </p:spPr>
      </p:sp>
      <p:sp>
        <p:nvSpPr>
          <p:cNvPr id="12" name="Freeform 12"/>
          <p:cNvSpPr/>
          <p:nvPr/>
        </p:nvSpPr>
        <p:spPr>
          <a:xfrm>
            <a:off x="2093995" y="6343779"/>
            <a:ext cx="13667524" cy="2358986"/>
          </a:xfrm>
          <a:custGeom>
            <a:avLst/>
            <a:gdLst/>
            <a:ahLst/>
            <a:cxnLst/>
            <a:rect l="l" t="t" r="r" b="b"/>
            <a:pathLst>
              <a:path w="13667524" h="2358986">
                <a:moveTo>
                  <a:pt x="0" y="0"/>
                </a:moveTo>
                <a:lnTo>
                  <a:pt x="13667524" y="0"/>
                </a:lnTo>
                <a:lnTo>
                  <a:pt x="13667524" y="2358985"/>
                </a:lnTo>
                <a:lnTo>
                  <a:pt x="0" y="2358985"/>
                </a:lnTo>
                <a:lnTo>
                  <a:pt x="0" y="0"/>
                </a:lnTo>
                <a:close/>
              </a:path>
            </a:pathLst>
          </a:custGeom>
          <a:blipFill>
            <a:blip r:embed="rId3"/>
            <a:stretch>
              <a:fillRect/>
            </a:stretch>
          </a:blipFill>
        </p:spPr>
      </p:sp>
      <p:sp>
        <p:nvSpPr>
          <p:cNvPr id="13" name="TextBox 13"/>
          <p:cNvSpPr txBox="1"/>
          <p:nvPr/>
        </p:nvSpPr>
        <p:spPr>
          <a:xfrm>
            <a:off x="4231350" y="143004"/>
            <a:ext cx="10254154" cy="1371600"/>
          </a:xfrm>
          <a:prstGeom prst="rect">
            <a:avLst/>
          </a:prstGeom>
        </p:spPr>
        <p:txBody>
          <a:bodyPr lIns="0" tIns="0" rIns="0" bIns="0" rtlCol="0" anchor="t">
            <a:spAutoFit/>
          </a:bodyPr>
          <a:lstStyle/>
          <a:p>
            <a:pPr algn="ctr">
              <a:lnSpc>
                <a:spcPts val="8640"/>
              </a:lnSpc>
            </a:pPr>
            <a:r>
              <a:rPr lang="en-US" sz="7200">
                <a:solidFill>
                  <a:srgbClr val="FFFFFF"/>
                </a:solidFill>
                <a:latin typeface="Jaturat Semi-Bold"/>
              </a:rPr>
              <a:t>PROBABILITY </a:t>
            </a:r>
            <a:r>
              <a:rPr lang="en-US" sz="7200">
                <a:solidFill>
                  <a:srgbClr val="F74351"/>
                </a:solidFill>
                <a:latin typeface="Jaturat Semi-Bold"/>
              </a:rPr>
              <a:t>MODEL</a:t>
            </a:r>
          </a:p>
        </p:txBody>
      </p:sp>
      <p:sp>
        <p:nvSpPr>
          <p:cNvPr id="14" name="TextBox 14"/>
          <p:cNvSpPr txBox="1"/>
          <p:nvPr/>
        </p:nvSpPr>
        <p:spPr>
          <a:xfrm>
            <a:off x="3611453" y="4481255"/>
            <a:ext cx="10254154" cy="1371600"/>
          </a:xfrm>
          <a:prstGeom prst="rect">
            <a:avLst/>
          </a:prstGeom>
        </p:spPr>
        <p:txBody>
          <a:bodyPr lIns="0" tIns="0" rIns="0" bIns="0" rtlCol="0" anchor="t">
            <a:spAutoFit/>
          </a:bodyPr>
          <a:lstStyle/>
          <a:p>
            <a:pPr algn="ctr">
              <a:lnSpc>
                <a:spcPts val="8640"/>
              </a:lnSpc>
            </a:pPr>
            <a:r>
              <a:rPr lang="en-US" sz="7200">
                <a:solidFill>
                  <a:srgbClr val="FFFFFF"/>
                </a:solidFill>
                <a:latin typeface="Jaturat Semi-Bold"/>
              </a:rPr>
              <a:t>TESTING</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F1C24"/>
        </a:solidFill>
        <a:effectLst/>
      </p:bgPr>
    </p:bg>
    <p:spTree>
      <p:nvGrpSpPr>
        <p:cNvPr id="1" name=""/>
        <p:cNvGrpSpPr/>
        <p:nvPr/>
      </p:nvGrpSpPr>
      <p:grpSpPr>
        <a:xfrm>
          <a:off x="0" y="0"/>
          <a:ext cx="0" cy="0"/>
          <a:chOff x="0" y="0"/>
          <a:chExt cx="0" cy="0"/>
        </a:xfrm>
      </p:grpSpPr>
      <p:grpSp>
        <p:nvGrpSpPr>
          <p:cNvPr id="2" name="Group 2"/>
          <p:cNvGrpSpPr/>
          <p:nvPr/>
        </p:nvGrpSpPr>
        <p:grpSpPr>
          <a:xfrm>
            <a:off x="-913036" y="0"/>
            <a:ext cx="4795726" cy="1028700"/>
            <a:chOff x="0" y="0"/>
            <a:chExt cx="1263072" cy="270933"/>
          </a:xfrm>
        </p:grpSpPr>
        <p:sp>
          <p:nvSpPr>
            <p:cNvPr id="3" name="Freeform 3"/>
            <p:cNvSpPr/>
            <p:nvPr/>
          </p:nvSpPr>
          <p:spPr>
            <a:xfrm>
              <a:off x="0" y="0"/>
              <a:ext cx="1263072" cy="270933"/>
            </a:xfrm>
            <a:custGeom>
              <a:avLst/>
              <a:gdLst/>
              <a:ahLst/>
              <a:cxnLst/>
              <a:rect l="l" t="t" r="r" b="b"/>
              <a:pathLst>
                <a:path w="1263072" h="270933">
                  <a:moveTo>
                    <a:pt x="203200" y="0"/>
                  </a:moveTo>
                  <a:lnTo>
                    <a:pt x="1263072" y="0"/>
                  </a:lnTo>
                  <a:lnTo>
                    <a:pt x="1059872" y="270933"/>
                  </a:lnTo>
                  <a:lnTo>
                    <a:pt x="0" y="270933"/>
                  </a:lnTo>
                  <a:lnTo>
                    <a:pt x="203200" y="0"/>
                  </a:lnTo>
                  <a:close/>
                </a:path>
              </a:pathLst>
            </a:custGeom>
            <a:solidFill>
              <a:srgbClr val="F74351"/>
            </a:solidFill>
          </p:spPr>
        </p:sp>
        <p:sp>
          <p:nvSpPr>
            <p:cNvPr id="4" name="TextBox 4"/>
            <p:cNvSpPr txBox="1"/>
            <p:nvPr/>
          </p:nvSpPr>
          <p:spPr>
            <a:xfrm>
              <a:off x="101600" y="-104775"/>
              <a:ext cx="1059872" cy="37570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5400000">
            <a:off x="14981082" y="2966652"/>
            <a:ext cx="4556436" cy="680533"/>
            <a:chOff x="0" y="0"/>
            <a:chExt cx="1814005" cy="270933"/>
          </a:xfrm>
        </p:grpSpPr>
        <p:sp>
          <p:nvSpPr>
            <p:cNvPr id="6" name="Freeform 6"/>
            <p:cNvSpPr/>
            <p:nvPr/>
          </p:nvSpPr>
          <p:spPr>
            <a:xfrm>
              <a:off x="0" y="0"/>
              <a:ext cx="1814005" cy="270933"/>
            </a:xfrm>
            <a:custGeom>
              <a:avLst/>
              <a:gdLst/>
              <a:ahLst/>
              <a:cxnLst/>
              <a:rect l="l" t="t" r="r" b="b"/>
              <a:pathLst>
                <a:path w="1814005" h="270933">
                  <a:moveTo>
                    <a:pt x="203200" y="0"/>
                  </a:moveTo>
                  <a:lnTo>
                    <a:pt x="1814005" y="0"/>
                  </a:lnTo>
                  <a:lnTo>
                    <a:pt x="1610805" y="270933"/>
                  </a:lnTo>
                  <a:lnTo>
                    <a:pt x="0" y="270933"/>
                  </a:lnTo>
                  <a:lnTo>
                    <a:pt x="203200" y="0"/>
                  </a:lnTo>
                  <a:close/>
                </a:path>
              </a:pathLst>
            </a:custGeom>
            <a:solidFill>
              <a:srgbClr val="F74351"/>
            </a:solidFill>
          </p:spPr>
        </p:sp>
        <p:sp>
          <p:nvSpPr>
            <p:cNvPr id="7" name="TextBox 7"/>
            <p:cNvSpPr txBox="1"/>
            <p:nvPr/>
          </p:nvSpPr>
          <p:spPr>
            <a:xfrm>
              <a:off x="101600" y="-104775"/>
              <a:ext cx="1610805" cy="375708"/>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357766" y="9258300"/>
            <a:ext cx="3412956" cy="1028700"/>
            <a:chOff x="0" y="0"/>
            <a:chExt cx="898885" cy="270933"/>
          </a:xfrm>
        </p:grpSpPr>
        <p:sp>
          <p:nvSpPr>
            <p:cNvPr id="9" name="Freeform 9"/>
            <p:cNvSpPr/>
            <p:nvPr/>
          </p:nvSpPr>
          <p:spPr>
            <a:xfrm>
              <a:off x="0" y="0"/>
              <a:ext cx="898885" cy="270933"/>
            </a:xfrm>
            <a:custGeom>
              <a:avLst/>
              <a:gdLst/>
              <a:ahLst/>
              <a:cxnLst/>
              <a:rect l="l" t="t" r="r" b="b"/>
              <a:pathLst>
                <a:path w="898885" h="270933">
                  <a:moveTo>
                    <a:pt x="203200" y="0"/>
                  </a:moveTo>
                  <a:lnTo>
                    <a:pt x="898885" y="0"/>
                  </a:lnTo>
                  <a:lnTo>
                    <a:pt x="695685" y="270933"/>
                  </a:lnTo>
                  <a:lnTo>
                    <a:pt x="0" y="270933"/>
                  </a:lnTo>
                  <a:lnTo>
                    <a:pt x="203200" y="0"/>
                  </a:lnTo>
                  <a:close/>
                </a:path>
              </a:pathLst>
            </a:custGeom>
            <a:solidFill>
              <a:srgbClr val="F74351"/>
            </a:solidFill>
          </p:spPr>
        </p:sp>
        <p:sp>
          <p:nvSpPr>
            <p:cNvPr id="10" name="TextBox 10"/>
            <p:cNvSpPr txBox="1"/>
            <p:nvPr/>
          </p:nvSpPr>
          <p:spPr>
            <a:xfrm>
              <a:off x="101600" y="-104775"/>
              <a:ext cx="695685" cy="375708"/>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3136965" y="1635416"/>
            <a:ext cx="12422326" cy="8137234"/>
          </a:xfrm>
          <a:custGeom>
            <a:avLst/>
            <a:gdLst/>
            <a:ahLst/>
            <a:cxnLst/>
            <a:rect l="l" t="t" r="r" b="b"/>
            <a:pathLst>
              <a:path w="12422326" h="8137234">
                <a:moveTo>
                  <a:pt x="0" y="0"/>
                </a:moveTo>
                <a:lnTo>
                  <a:pt x="12422326" y="0"/>
                </a:lnTo>
                <a:lnTo>
                  <a:pt x="12422326" y="8137234"/>
                </a:lnTo>
                <a:lnTo>
                  <a:pt x="0" y="8137234"/>
                </a:lnTo>
                <a:lnTo>
                  <a:pt x="0" y="0"/>
                </a:lnTo>
                <a:close/>
              </a:path>
            </a:pathLst>
          </a:custGeom>
          <a:blipFill>
            <a:blip r:embed="rId2"/>
            <a:stretch>
              <a:fillRect/>
            </a:stretch>
          </a:blipFill>
        </p:spPr>
      </p:sp>
      <p:sp>
        <p:nvSpPr>
          <p:cNvPr id="12" name="TextBox 12"/>
          <p:cNvSpPr txBox="1"/>
          <p:nvPr/>
        </p:nvSpPr>
        <p:spPr>
          <a:xfrm>
            <a:off x="4679282" y="204787"/>
            <a:ext cx="9883452" cy="1371600"/>
          </a:xfrm>
          <a:prstGeom prst="rect">
            <a:avLst/>
          </a:prstGeom>
        </p:spPr>
        <p:txBody>
          <a:bodyPr lIns="0" tIns="0" rIns="0" bIns="0" rtlCol="0" anchor="t">
            <a:spAutoFit/>
          </a:bodyPr>
          <a:lstStyle/>
          <a:p>
            <a:pPr algn="ctr">
              <a:lnSpc>
                <a:spcPts val="8640"/>
              </a:lnSpc>
            </a:pPr>
            <a:r>
              <a:rPr lang="en-US" sz="7200">
                <a:solidFill>
                  <a:srgbClr val="FFFFFF"/>
                </a:solidFill>
                <a:latin typeface="Jaturat Semi-Bold"/>
              </a:rPr>
              <a:t>TEST  </a:t>
            </a:r>
            <a:r>
              <a:rPr lang="en-US" sz="7200">
                <a:solidFill>
                  <a:srgbClr val="F74351"/>
                </a:solidFill>
                <a:latin typeface="Jaturat Semi-Bold"/>
              </a:rPr>
              <a:t>CASES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F1C24"/>
        </a:solidFill>
        <a:effectLst/>
      </p:bgPr>
    </p:bg>
    <p:spTree>
      <p:nvGrpSpPr>
        <p:cNvPr id="1" name=""/>
        <p:cNvGrpSpPr/>
        <p:nvPr/>
      </p:nvGrpSpPr>
      <p:grpSpPr>
        <a:xfrm>
          <a:off x="0" y="0"/>
          <a:ext cx="0" cy="0"/>
          <a:chOff x="0" y="0"/>
          <a:chExt cx="0" cy="0"/>
        </a:xfrm>
      </p:grpSpPr>
      <p:sp>
        <p:nvSpPr>
          <p:cNvPr id="2" name="TextBox 2"/>
          <p:cNvSpPr txBox="1"/>
          <p:nvPr/>
        </p:nvSpPr>
        <p:spPr>
          <a:xfrm>
            <a:off x="4679282" y="204787"/>
            <a:ext cx="9883452" cy="1371600"/>
          </a:xfrm>
          <a:prstGeom prst="rect">
            <a:avLst/>
          </a:prstGeom>
        </p:spPr>
        <p:txBody>
          <a:bodyPr lIns="0" tIns="0" rIns="0" bIns="0" rtlCol="0" anchor="t">
            <a:spAutoFit/>
          </a:bodyPr>
          <a:lstStyle/>
          <a:p>
            <a:pPr algn="ctr">
              <a:lnSpc>
                <a:spcPts val="8640"/>
              </a:lnSpc>
            </a:pPr>
            <a:r>
              <a:rPr lang="en-US" sz="7200">
                <a:solidFill>
                  <a:srgbClr val="F74351"/>
                </a:solidFill>
                <a:latin typeface="Jaturat Semi-Bold"/>
              </a:rPr>
              <a:t>CONCLUSION</a:t>
            </a:r>
          </a:p>
        </p:txBody>
      </p:sp>
      <p:grpSp>
        <p:nvGrpSpPr>
          <p:cNvPr id="3" name="Group 3"/>
          <p:cNvGrpSpPr/>
          <p:nvPr/>
        </p:nvGrpSpPr>
        <p:grpSpPr>
          <a:xfrm>
            <a:off x="81132" y="2256740"/>
            <a:ext cx="18125736" cy="6496096"/>
            <a:chOff x="0" y="0"/>
            <a:chExt cx="2182997" cy="782366"/>
          </a:xfrm>
        </p:grpSpPr>
        <p:sp>
          <p:nvSpPr>
            <p:cNvPr id="4" name="Freeform 4"/>
            <p:cNvSpPr/>
            <p:nvPr/>
          </p:nvSpPr>
          <p:spPr>
            <a:xfrm>
              <a:off x="0" y="0"/>
              <a:ext cx="2182997" cy="782366"/>
            </a:xfrm>
            <a:custGeom>
              <a:avLst/>
              <a:gdLst/>
              <a:ahLst/>
              <a:cxnLst/>
              <a:rect l="l" t="t" r="r" b="b"/>
              <a:pathLst>
                <a:path w="2182997" h="782366">
                  <a:moveTo>
                    <a:pt x="203200" y="0"/>
                  </a:moveTo>
                  <a:lnTo>
                    <a:pt x="2182997" y="0"/>
                  </a:lnTo>
                  <a:lnTo>
                    <a:pt x="1979797" y="782366"/>
                  </a:lnTo>
                  <a:lnTo>
                    <a:pt x="0" y="782366"/>
                  </a:lnTo>
                  <a:lnTo>
                    <a:pt x="203200" y="0"/>
                  </a:lnTo>
                  <a:close/>
                </a:path>
              </a:pathLst>
            </a:custGeom>
            <a:solidFill>
              <a:srgbClr val="1E0507"/>
            </a:solidFill>
            <a:ln w="9525" cap="sq">
              <a:solidFill>
                <a:srgbClr val="F74351"/>
              </a:solidFill>
              <a:prstDash val="solid"/>
              <a:miter/>
            </a:ln>
          </p:spPr>
        </p:sp>
        <p:sp>
          <p:nvSpPr>
            <p:cNvPr id="5" name="TextBox 5"/>
            <p:cNvSpPr txBox="1"/>
            <p:nvPr/>
          </p:nvSpPr>
          <p:spPr>
            <a:xfrm>
              <a:off x="101600" y="-76200"/>
              <a:ext cx="1979797" cy="858566"/>
            </a:xfrm>
            <a:prstGeom prst="rect">
              <a:avLst/>
            </a:prstGeom>
          </p:spPr>
          <p:txBody>
            <a:bodyPr lIns="254000" tIns="254000" rIns="254000" bIns="254000" rtlCol="0" anchor="ctr"/>
            <a:lstStyle/>
            <a:p>
              <a:pPr algn="just">
                <a:lnSpc>
                  <a:spcPts val="2963"/>
                </a:lnSpc>
              </a:pPr>
              <a:r>
                <a:rPr lang="en-US" sz="1899">
                  <a:solidFill>
                    <a:srgbClr val="FFFFFF"/>
                  </a:solidFill>
                  <a:latin typeface="Brick Sans"/>
                </a:rPr>
                <a:t>In conclusion, the logistic regression model developed in Python offers a robust framework for predicting wins in a given context. By leveraging this model, we can effectively analyze the relationship between various input features and the likelihood of a win outcome. Through careful feature selection, data preprocessing, model training, and evaluation, we can create a reliable predictive tool. However, it's important to continuously refine the model by incorporating new data and iterating on its design to ensure its accuracy and relevance over time. Overall, the logistic regression approach provides a valuable tool for understanding and forecasting win probabilities, offering insights that can inform decision-making in a variety of fields.</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F74351">
                <a:alpha val="35686"/>
              </a:srgbClr>
            </a:solidFill>
          </p:spPr>
        </p:sp>
        <p:sp>
          <p:nvSpPr>
            <p:cNvPr id="5" name="TextBox 5"/>
            <p:cNvSpPr txBox="1"/>
            <p:nvPr/>
          </p:nvSpPr>
          <p:spPr>
            <a:xfrm>
              <a:off x="0" y="-104775"/>
              <a:ext cx="4816593" cy="2814108"/>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913036" y="0"/>
            <a:ext cx="5404209" cy="1028700"/>
            <a:chOff x="0" y="0"/>
            <a:chExt cx="1423331" cy="270933"/>
          </a:xfrm>
        </p:grpSpPr>
        <p:sp>
          <p:nvSpPr>
            <p:cNvPr id="7" name="Freeform 7"/>
            <p:cNvSpPr/>
            <p:nvPr/>
          </p:nvSpPr>
          <p:spPr>
            <a:xfrm>
              <a:off x="0" y="0"/>
              <a:ext cx="1423331" cy="270933"/>
            </a:xfrm>
            <a:custGeom>
              <a:avLst/>
              <a:gdLst/>
              <a:ahLst/>
              <a:cxnLst/>
              <a:rect l="l" t="t" r="r" b="b"/>
              <a:pathLst>
                <a:path w="1423331" h="270933">
                  <a:moveTo>
                    <a:pt x="203200" y="0"/>
                  </a:moveTo>
                  <a:lnTo>
                    <a:pt x="1423331" y="0"/>
                  </a:lnTo>
                  <a:lnTo>
                    <a:pt x="1220131" y="270933"/>
                  </a:lnTo>
                  <a:lnTo>
                    <a:pt x="0" y="270933"/>
                  </a:lnTo>
                  <a:lnTo>
                    <a:pt x="203200" y="0"/>
                  </a:lnTo>
                  <a:close/>
                </a:path>
              </a:pathLst>
            </a:custGeom>
            <a:solidFill>
              <a:srgbClr val="F74351"/>
            </a:solidFill>
          </p:spPr>
        </p:sp>
        <p:sp>
          <p:nvSpPr>
            <p:cNvPr id="8" name="TextBox 8"/>
            <p:cNvSpPr txBox="1"/>
            <p:nvPr/>
          </p:nvSpPr>
          <p:spPr>
            <a:xfrm>
              <a:off x="101600" y="-104775"/>
              <a:ext cx="1220131" cy="375708"/>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789069" y="5066889"/>
            <a:ext cx="14123938" cy="3228975"/>
          </a:xfrm>
          <a:prstGeom prst="rect">
            <a:avLst/>
          </a:prstGeom>
        </p:spPr>
        <p:txBody>
          <a:bodyPr lIns="0" tIns="0" rIns="0" bIns="0" rtlCol="0" anchor="t">
            <a:spAutoFit/>
          </a:bodyPr>
          <a:lstStyle/>
          <a:p>
            <a:pPr algn="ctr">
              <a:lnSpc>
                <a:spcPts val="20400"/>
              </a:lnSpc>
            </a:pPr>
            <a:r>
              <a:rPr lang="en-US" sz="17000" spc="782">
                <a:solidFill>
                  <a:srgbClr val="FFFFFF"/>
                </a:solidFill>
                <a:latin typeface="Jaturat Semi-Bold"/>
              </a:rPr>
              <a:t>THANK You</a:t>
            </a:r>
          </a:p>
        </p:txBody>
      </p:sp>
      <p:grpSp>
        <p:nvGrpSpPr>
          <p:cNvPr id="10" name="Group 10"/>
          <p:cNvGrpSpPr/>
          <p:nvPr/>
        </p:nvGrpSpPr>
        <p:grpSpPr>
          <a:xfrm>
            <a:off x="14357273" y="9258300"/>
            <a:ext cx="5413449" cy="1028700"/>
            <a:chOff x="0" y="0"/>
            <a:chExt cx="1425764" cy="270933"/>
          </a:xfrm>
        </p:grpSpPr>
        <p:sp>
          <p:nvSpPr>
            <p:cNvPr id="11" name="Freeform 11"/>
            <p:cNvSpPr/>
            <p:nvPr/>
          </p:nvSpPr>
          <p:spPr>
            <a:xfrm>
              <a:off x="0" y="0"/>
              <a:ext cx="1425764" cy="270933"/>
            </a:xfrm>
            <a:custGeom>
              <a:avLst/>
              <a:gdLst/>
              <a:ahLst/>
              <a:cxnLst/>
              <a:rect l="l" t="t" r="r" b="b"/>
              <a:pathLst>
                <a:path w="1425764" h="270933">
                  <a:moveTo>
                    <a:pt x="203200" y="0"/>
                  </a:moveTo>
                  <a:lnTo>
                    <a:pt x="1425764" y="0"/>
                  </a:lnTo>
                  <a:lnTo>
                    <a:pt x="1222564" y="270933"/>
                  </a:lnTo>
                  <a:lnTo>
                    <a:pt x="0" y="270933"/>
                  </a:lnTo>
                  <a:lnTo>
                    <a:pt x="203200" y="0"/>
                  </a:lnTo>
                  <a:close/>
                </a:path>
              </a:pathLst>
            </a:custGeom>
            <a:solidFill>
              <a:srgbClr val="F74351"/>
            </a:solidFill>
          </p:spPr>
        </p:sp>
        <p:sp>
          <p:nvSpPr>
            <p:cNvPr id="12" name="TextBox 12"/>
            <p:cNvSpPr txBox="1"/>
            <p:nvPr/>
          </p:nvSpPr>
          <p:spPr>
            <a:xfrm>
              <a:off x="101600" y="-104775"/>
              <a:ext cx="1222564" cy="375708"/>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F1C24"/>
        </a:solidFill>
        <a:effectLst/>
      </p:bgPr>
    </p:bg>
    <p:spTree>
      <p:nvGrpSpPr>
        <p:cNvPr id="1" name=""/>
        <p:cNvGrpSpPr/>
        <p:nvPr/>
      </p:nvGrpSpPr>
      <p:grpSpPr>
        <a:xfrm>
          <a:off x="0" y="0"/>
          <a:ext cx="0" cy="0"/>
          <a:chOff x="0" y="0"/>
          <a:chExt cx="0" cy="0"/>
        </a:xfrm>
      </p:grpSpPr>
      <p:grpSp>
        <p:nvGrpSpPr>
          <p:cNvPr id="2" name="Group 2"/>
          <p:cNvGrpSpPr/>
          <p:nvPr/>
        </p:nvGrpSpPr>
        <p:grpSpPr>
          <a:xfrm>
            <a:off x="-6764015" y="-4532484"/>
            <a:ext cx="29154506" cy="15196071"/>
            <a:chOff x="0" y="0"/>
            <a:chExt cx="1364477" cy="711200"/>
          </a:xfrm>
        </p:grpSpPr>
        <p:sp>
          <p:nvSpPr>
            <p:cNvPr id="3" name="Freeform 3"/>
            <p:cNvSpPr/>
            <p:nvPr/>
          </p:nvSpPr>
          <p:spPr>
            <a:xfrm>
              <a:off x="0" y="0"/>
              <a:ext cx="1364477" cy="711200"/>
            </a:xfrm>
            <a:custGeom>
              <a:avLst/>
              <a:gdLst/>
              <a:ahLst/>
              <a:cxnLst/>
              <a:rect l="l" t="t" r="r" b="b"/>
              <a:pathLst>
                <a:path w="1364477" h="711200">
                  <a:moveTo>
                    <a:pt x="682238" y="711200"/>
                  </a:moveTo>
                  <a:lnTo>
                    <a:pt x="1364477" y="0"/>
                  </a:lnTo>
                  <a:lnTo>
                    <a:pt x="0" y="0"/>
                  </a:lnTo>
                  <a:lnTo>
                    <a:pt x="682238" y="711200"/>
                  </a:lnTo>
                  <a:close/>
                </a:path>
              </a:pathLst>
            </a:custGeom>
            <a:solidFill>
              <a:srgbClr val="091418"/>
            </a:solidFill>
          </p:spPr>
        </p:sp>
        <p:sp>
          <p:nvSpPr>
            <p:cNvPr id="4" name="TextBox 4"/>
            <p:cNvSpPr txBox="1"/>
            <p:nvPr/>
          </p:nvSpPr>
          <p:spPr>
            <a:xfrm>
              <a:off x="213199" y="-53975"/>
              <a:ext cx="938078" cy="434975"/>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10789886" y="3081990"/>
            <a:ext cx="7217971" cy="0"/>
          </a:xfrm>
          <a:prstGeom prst="line">
            <a:avLst/>
          </a:prstGeom>
          <a:ln w="28575" cap="flat">
            <a:solidFill>
              <a:srgbClr val="F74351"/>
            </a:solidFill>
            <a:prstDash val="solid"/>
            <a:headEnd type="none" w="sm" len="sm"/>
            <a:tailEnd type="none" w="sm" len="sm"/>
          </a:ln>
        </p:spPr>
      </p:sp>
      <p:sp>
        <p:nvSpPr>
          <p:cNvPr id="6" name="AutoShape 6"/>
          <p:cNvSpPr/>
          <p:nvPr/>
        </p:nvSpPr>
        <p:spPr>
          <a:xfrm>
            <a:off x="10789886" y="7221449"/>
            <a:ext cx="7217971" cy="0"/>
          </a:xfrm>
          <a:prstGeom prst="line">
            <a:avLst/>
          </a:prstGeom>
          <a:ln w="28575" cap="flat">
            <a:solidFill>
              <a:srgbClr val="F74351"/>
            </a:solidFill>
            <a:prstDash val="solid"/>
            <a:headEnd type="none" w="sm" len="sm"/>
            <a:tailEnd type="none" w="sm" len="sm"/>
          </a:ln>
        </p:spPr>
      </p:sp>
      <p:sp>
        <p:nvSpPr>
          <p:cNvPr id="7" name="AutoShape 7"/>
          <p:cNvSpPr/>
          <p:nvPr/>
        </p:nvSpPr>
        <p:spPr>
          <a:xfrm>
            <a:off x="10789886" y="5155829"/>
            <a:ext cx="7217971" cy="0"/>
          </a:xfrm>
          <a:prstGeom prst="line">
            <a:avLst/>
          </a:prstGeom>
          <a:ln w="28575" cap="flat">
            <a:solidFill>
              <a:srgbClr val="F74351"/>
            </a:solidFill>
            <a:prstDash val="solid"/>
            <a:headEnd type="none" w="sm" len="sm"/>
            <a:tailEnd type="none" w="sm" len="sm"/>
          </a:ln>
        </p:spPr>
      </p:sp>
      <p:grpSp>
        <p:nvGrpSpPr>
          <p:cNvPr id="8" name="Group 8"/>
          <p:cNvGrpSpPr/>
          <p:nvPr/>
        </p:nvGrpSpPr>
        <p:grpSpPr>
          <a:xfrm>
            <a:off x="-913036" y="9226644"/>
            <a:ext cx="6103459" cy="1060356"/>
            <a:chOff x="0" y="0"/>
            <a:chExt cx="1403000" cy="243744"/>
          </a:xfrm>
        </p:grpSpPr>
        <p:sp>
          <p:nvSpPr>
            <p:cNvPr id="9" name="Freeform 9"/>
            <p:cNvSpPr/>
            <p:nvPr/>
          </p:nvSpPr>
          <p:spPr>
            <a:xfrm>
              <a:off x="0" y="0"/>
              <a:ext cx="1403000" cy="243744"/>
            </a:xfrm>
            <a:custGeom>
              <a:avLst/>
              <a:gdLst/>
              <a:ahLst/>
              <a:cxnLst/>
              <a:rect l="l" t="t" r="r" b="b"/>
              <a:pathLst>
                <a:path w="1403000" h="243744">
                  <a:moveTo>
                    <a:pt x="1199800" y="0"/>
                  </a:moveTo>
                  <a:lnTo>
                    <a:pt x="0" y="0"/>
                  </a:lnTo>
                  <a:lnTo>
                    <a:pt x="203200" y="243744"/>
                  </a:lnTo>
                  <a:lnTo>
                    <a:pt x="1403000" y="243744"/>
                  </a:lnTo>
                  <a:lnTo>
                    <a:pt x="1199800" y="0"/>
                  </a:lnTo>
                  <a:close/>
                </a:path>
              </a:pathLst>
            </a:custGeom>
            <a:solidFill>
              <a:srgbClr val="F74351"/>
            </a:solidFill>
          </p:spPr>
        </p:sp>
        <p:sp>
          <p:nvSpPr>
            <p:cNvPr id="10" name="TextBox 10"/>
            <p:cNvSpPr txBox="1"/>
            <p:nvPr/>
          </p:nvSpPr>
          <p:spPr>
            <a:xfrm>
              <a:off x="101600" y="-104775"/>
              <a:ext cx="1199800" cy="348519"/>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0977410" y="733734"/>
            <a:ext cx="3820086" cy="2262061"/>
          </a:xfrm>
          <a:custGeom>
            <a:avLst/>
            <a:gdLst/>
            <a:ahLst/>
            <a:cxnLst/>
            <a:rect l="l" t="t" r="r" b="b"/>
            <a:pathLst>
              <a:path w="3820086" h="2262061">
                <a:moveTo>
                  <a:pt x="0" y="0"/>
                </a:moveTo>
                <a:lnTo>
                  <a:pt x="3820086" y="0"/>
                </a:lnTo>
                <a:lnTo>
                  <a:pt x="3820086" y="2262061"/>
                </a:lnTo>
                <a:lnTo>
                  <a:pt x="0" y="2262061"/>
                </a:lnTo>
                <a:lnTo>
                  <a:pt x="0" y="0"/>
                </a:lnTo>
                <a:close/>
              </a:path>
            </a:pathLst>
          </a:custGeom>
          <a:blipFill>
            <a:blip r:embed="rId2"/>
            <a:stretch>
              <a:fillRect t="-5257" r="-10841"/>
            </a:stretch>
          </a:blipFill>
        </p:spPr>
      </p:sp>
      <p:sp>
        <p:nvSpPr>
          <p:cNvPr id="12" name="Freeform 12"/>
          <p:cNvSpPr/>
          <p:nvPr/>
        </p:nvSpPr>
        <p:spPr>
          <a:xfrm>
            <a:off x="13584621" y="3144770"/>
            <a:ext cx="4423236" cy="1998730"/>
          </a:xfrm>
          <a:custGeom>
            <a:avLst/>
            <a:gdLst/>
            <a:ahLst/>
            <a:cxnLst/>
            <a:rect l="l" t="t" r="r" b="b"/>
            <a:pathLst>
              <a:path w="4423236" h="1998730">
                <a:moveTo>
                  <a:pt x="0" y="0"/>
                </a:moveTo>
                <a:lnTo>
                  <a:pt x="4423236" y="0"/>
                </a:lnTo>
                <a:lnTo>
                  <a:pt x="4423236" y="1998730"/>
                </a:lnTo>
                <a:lnTo>
                  <a:pt x="0" y="1998730"/>
                </a:lnTo>
                <a:lnTo>
                  <a:pt x="0" y="0"/>
                </a:lnTo>
                <a:close/>
              </a:path>
            </a:pathLst>
          </a:custGeom>
          <a:blipFill>
            <a:blip r:embed="rId3"/>
            <a:stretch>
              <a:fillRect t="-23767" b="-23767"/>
            </a:stretch>
          </a:blipFill>
        </p:spPr>
      </p:sp>
      <p:sp>
        <p:nvSpPr>
          <p:cNvPr id="13" name="Freeform 13"/>
          <p:cNvSpPr/>
          <p:nvPr/>
        </p:nvSpPr>
        <p:spPr>
          <a:xfrm>
            <a:off x="11200427" y="5246317"/>
            <a:ext cx="3374052" cy="1900716"/>
          </a:xfrm>
          <a:custGeom>
            <a:avLst/>
            <a:gdLst/>
            <a:ahLst/>
            <a:cxnLst/>
            <a:rect l="l" t="t" r="r" b="b"/>
            <a:pathLst>
              <a:path w="3374052" h="1900716">
                <a:moveTo>
                  <a:pt x="0" y="0"/>
                </a:moveTo>
                <a:lnTo>
                  <a:pt x="3374052" y="0"/>
                </a:lnTo>
                <a:lnTo>
                  <a:pt x="3374052" y="1900716"/>
                </a:lnTo>
                <a:lnTo>
                  <a:pt x="0" y="1900716"/>
                </a:lnTo>
                <a:lnTo>
                  <a:pt x="0" y="0"/>
                </a:lnTo>
                <a:close/>
              </a:path>
            </a:pathLst>
          </a:custGeom>
          <a:blipFill>
            <a:blip r:embed="rId4"/>
            <a:stretch>
              <a:fillRect/>
            </a:stretch>
          </a:blipFill>
        </p:spPr>
      </p:sp>
      <p:sp>
        <p:nvSpPr>
          <p:cNvPr id="14" name="Freeform 14"/>
          <p:cNvSpPr/>
          <p:nvPr/>
        </p:nvSpPr>
        <p:spPr>
          <a:xfrm>
            <a:off x="13125133" y="7311937"/>
            <a:ext cx="4829053" cy="2716342"/>
          </a:xfrm>
          <a:custGeom>
            <a:avLst/>
            <a:gdLst/>
            <a:ahLst/>
            <a:cxnLst/>
            <a:rect l="l" t="t" r="r" b="b"/>
            <a:pathLst>
              <a:path w="4829053" h="2716342">
                <a:moveTo>
                  <a:pt x="0" y="0"/>
                </a:moveTo>
                <a:lnTo>
                  <a:pt x="4829052" y="0"/>
                </a:lnTo>
                <a:lnTo>
                  <a:pt x="4829052" y="2716342"/>
                </a:lnTo>
                <a:lnTo>
                  <a:pt x="0" y="2716342"/>
                </a:lnTo>
                <a:lnTo>
                  <a:pt x="0" y="0"/>
                </a:lnTo>
                <a:close/>
              </a:path>
            </a:pathLst>
          </a:custGeom>
          <a:blipFill>
            <a:blip r:embed="rId5"/>
            <a:stretch>
              <a:fillRect/>
            </a:stretch>
          </a:blipFill>
        </p:spPr>
      </p:sp>
      <p:sp>
        <p:nvSpPr>
          <p:cNvPr id="15" name="TextBox 15"/>
          <p:cNvSpPr txBox="1"/>
          <p:nvPr/>
        </p:nvSpPr>
        <p:spPr>
          <a:xfrm>
            <a:off x="511267" y="164445"/>
            <a:ext cx="5466874" cy="895350"/>
          </a:xfrm>
          <a:prstGeom prst="rect">
            <a:avLst/>
          </a:prstGeom>
        </p:spPr>
        <p:txBody>
          <a:bodyPr lIns="0" tIns="0" rIns="0" bIns="0" rtlCol="0" anchor="t">
            <a:spAutoFit/>
          </a:bodyPr>
          <a:lstStyle/>
          <a:p>
            <a:pPr>
              <a:lnSpc>
                <a:spcPts val="5639"/>
              </a:lnSpc>
            </a:pPr>
            <a:r>
              <a:rPr lang="en-US" sz="4699" spc="258">
                <a:solidFill>
                  <a:srgbClr val="FFFFFF"/>
                </a:solidFill>
                <a:latin typeface="Jaturat Semi-Bold"/>
              </a:rPr>
              <a:t>INTRODUCTION :</a:t>
            </a:r>
          </a:p>
        </p:txBody>
      </p:sp>
      <p:sp>
        <p:nvSpPr>
          <p:cNvPr id="16" name="TextBox 16"/>
          <p:cNvSpPr txBox="1"/>
          <p:nvPr/>
        </p:nvSpPr>
        <p:spPr>
          <a:xfrm>
            <a:off x="14040171" y="2201050"/>
            <a:ext cx="3967686" cy="794744"/>
          </a:xfrm>
          <a:prstGeom prst="rect">
            <a:avLst/>
          </a:prstGeom>
        </p:spPr>
        <p:txBody>
          <a:bodyPr lIns="0" tIns="0" rIns="0" bIns="0" rtlCol="0" anchor="t">
            <a:spAutoFit/>
          </a:bodyPr>
          <a:lstStyle/>
          <a:p>
            <a:pPr algn="r">
              <a:lnSpc>
                <a:spcPts val="5016"/>
              </a:lnSpc>
            </a:pPr>
            <a:r>
              <a:rPr lang="en-US" sz="4180">
                <a:solidFill>
                  <a:srgbClr val="F74351"/>
                </a:solidFill>
                <a:latin typeface="Jaturat Semi-Bold"/>
              </a:rPr>
              <a:t>VIRAT KOHLI</a:t>
            </a:r>
          </a:p>
        </p:txBody>
      </p:sp>
      <p:sp>
        <p:nvSpPr>
          <p:cNvPr id="17" name="TextBox 17"/>
          <p:cNvSpPr txBox="1"/>
          <p:nvPr/>
        </p:nvSpPr>
        <p:spPr>
          <a:xfrm>
            <a:off x="511267" y="1471795"/>
            <a:ext cx="10089145" cy="2924175"/>
          </a:xfrm>
          <a:prstGeom prst="rect">
            <a:avLst/>
          </a:prstGeom>
        </p:spPr>
        <p:txBody>
          <a:bodyPr lIns="0" tIns="0" rIns="0" bIns="0" rtlCol="0" anchor="t">
            <a:spAutoFit/>
          </a:bodyPr>
          <a:lstStyle/>
          <a:p>
            <a:pPr>
              <a:lnSpc>
                <a:spcPts val="3720"/>
              </a:lnSpc>
            </a:pPr>
            <a:r>
              <a:rPr lang="en-US" sz="3100">
                <a:solidFill>
                  <a:srgbClr val="F74351"/>
                </a:solidFill>
                <a:latin typeface="Jaturat Semi-Bold"/>
              </a:rPr>
              <a:t>IPL: HIGHLIGHT THE INDIAN PREMIER LEAGUE (IPL) AS A PROFESSIONAL TWENTY20 CRICKET LEAGUE FEATURING TOP PLAYERS FROM AROUND THE WORLD. EMPHASIZE ITS IMMENSE POPULARITY IN INDIA AND VIEWERSHIP WORLDWIDE.</a:t>
            </a:r>
          </a:p>
        </p:txBody>
      </p:sp>
      <p:sp>
        <p:nvSpPr>
          <p:cNvPr id="18" name="TextBox 18"/>
          <p:cNvSpPr txBox="1"/>
          <p:nvPr/>
        </p:nvSpPr>
        <p:spPr>
          <a:xfrm>
            <a:off x="511267" y="4495600"/>
            <a:ext cx="8198411" cy="2142490"/>
          </a:xfrm>
          <a:prstGeom prst="rect">
            <a:avLst/>
          </a:prstGeom>
        </p:spPr>
        <p:txBody>
          <a:bodyPr lIns="0" tIns="0" rIns="0" bIns="0" rtlCol="0" anchor="t">
            <a:spAutoFit/>
          </a:bodyPr>
          <a:lstStyle/>
          <a:p>
            <a:pPr>
              <a:lnSpc>
                <a:spcPts val="4339"/>
              </a:lnSpc>
            </a:pPr>
            <a:r>
              <a:rPr lang="en-US" sz="2799">
                <a:solidFill>
                  <a:srgbClr val="FFFFFF"/>
                </a:solidFill>
                <a:latin typeface="TT Fors"/>
              </a:rPr>
              <a:t>Our aim is to create a classification model to predict IPL match winners using historical data and relevant features.</a:t>
            </a:r>
          </a:p>
          <a:p>
            <a:pPr>
              <a:lnSpc>
                <a:spcPts val="4339"/>
              </a:lnSpc>
            </a:pPr>
            <a:endParaRPr lang="en-US" sz="2799">
              <a:solidFill>
                <a:srgbClr val="FFFFFF"/>
              </a:solidFill>
              <a:latin typeface="TT Fors"/>
            </a:endParaRPr>
          </a:p>
        </p:txBody>
      </p:sp>
      <p:sp>
        <p:nvSpPr>
          <p:cNvPr id="19" name="TextBox 19"/>
          <p:cNvSpPr txBox="1"/>
          <p:nvPr/>
        </p:nvSpPr>
        <p:spPr>
          <a:xfrm>
            <a:off x="10602361" y="7619529"/>
            <a:ext cx="2897774" cy="1419225"/>
          </a:xfrm>
          <a:prstGeom prst="rect">
            <a:avLst/>
          </a:prstGeom>
        </p:spPr>
        <p:txBody>
          <a:bodyPr lIns="0" tIns="0" rIns="0" bIns="0" rtlCol="0" anchor="t">
            <a:spAutoFit/>
          </a:bodyPr>
          <a:lstStyle/>
          <a:p>
            <a:pPr algn="just">
              <a:lnSpc>
                <a:spcPts val="5016"/>
              </a:lnSpc>
            </a:pPr>
            <a:r>
              <a:rPr lang="en-US" sz="4180">
                <a:solidFill>
                  <a:srgbClr val="F74351"/>
                </a:solidFill>
                <a:latin typeface="Jaturat Semi-Bold"/>
              </a:rPr>
              <a:t>SURESH RAINA</a:t>
            </a:r>
          </a:p>
        </p:txBody>
      </p:sp>
      <p:sp>
        <p:nvSpPr>
          <p:cNvPr id="20" name="TextBox 20"/>
          <p:cNvSpPr txBox="1"/>
          <p:nvPr/>
        </p:nvSpPr>
        <p:spPr>
          <a:xfrm>
            <a:off x="10806790" y="3353560"/>
            <a:ext cx="4732869" cy="1419225"/>
          </a:xfrm>
          <a:prstGeom prst="rect">
            <a:avLst/>
          </a:prstGeom>
        </p:spPr>
        <p:txBody>
          <a:bodyPr lIns="0" tIns="0" rIns="0" bIns="0" rtlCol="0" anchor="t">
            <a:spAutoFit/>
          </a:bodyPr>
          <a:lstStyle/>
          <a:p>
            <a:pPr algn="just">
              <a:lnSpc>
                <a:spcPts val="5016"/>
              </a:lnSpc>
            </a:pPr>
            <a:r>
              <a:rPr lang="en-US" sz="4180">
                <a:solidFill>
                  <a:srgbClr val="F74351"/>
                </a:solidFill>
                <a:latin typeface="Jaturat Semi-Bold"/>
              </a:rPr>
              <a:t>AB DE</a:t>
            </a:r>
          </a:p>
          <a:p>
            <a:pPr algn="just">
              <a:lnSpc>
                <a:spcPts val="5016"/>
              </a:lnSpc>
            </a:pPr>
            <a:r>
              <a:rPr lang="en-US" sz="4180">
                <a:solidFill>
                  <a:srgbClr val="F74351"/>
                </a:solidFill>
                <a:latin typeface="Jaturat Semi-Bold"/>
              </a:rPr>
              <a:t>VILLIERS</a:t>
            </a:r>
          </a:p>
        </p:txBody>
      </p:sp>
      <p:sp>
        <p:nvSpPr>
          <p:cNvPr id="21" name="TextBox 21"/>
          <p:cNvSpPr txBox="1"/>
          <p:nvPr/>
        </p:nvSpPr>
        <p:spPr>
          <a:xfrm>
            <a:off x="13379561" y="5452545"/>
            <a:ext cx="4320197" cy="1427564"/>
          </a:xfrm>
          <a:prstGeom prst="rect">
            <a:avLst/>
          </a:prstGeom>
        </p:spPr>
        <p:txBody>
          <a:bodyPr lIns="0" tIns="0" rIns="0" bIns="0" rtlCol="0" anchor="t">
            <a:spAutoFit/>
          </a:bodyPr>
          <a:lstStyle/>
          <a:p>
            <a:pPr algn="r">
              <a:lnSpc>
                <a:spcPts val="5016"/>
              </a:lnSpc>
            </a:pPr>
            <a:r>
              <a:rPr lang="en-US" sz="4180">
                <a:solidFill>
                  <a:srgbClr val="F74351"/>
                </a:solidFill>
                <a:latin typeface="Jaturat Bold"/>
              </a:rPr>
              <a:t>ROHIT SHARMA</a:t>
            </a:r>
          </a:p>
        </p:txBody>
      </p:sp>
      <p:sp>
        <p:nvSpPr>
          <p:cNvPr id="22" name="TextBox 22"/>
          <p:cNvSpPr txBox="1"/>
          <p:nvPr/>
        </p:nvSpPr>
        <p:spPr>
          <a:xfrm>
            <a:off x="10593" y="6411275"/>
            <a:ext cx="10359662" cy="2597483"/>
          </a:xfrm>
          <a:prstGeom prst="rect">
            <a:avLst/>
          </a:prstGeom>
        </p:spPr>
        <p:txBody>
          <a:bodyPr lIns="0" tIns="0" rIns="0" bIns="0" rtlCol="0" anchor="t">
            <a:spAutoFit/>
          </a:bodyPr>
          <a:lstStyle/>
          <a:p>
            <a:pPr marL="509929" lvl="1" indent="-254965">
              <a:lnSpc>
                <a:spcPts val="3306"/>
              </a:lnSpc>
              <a:buFont typeface="Arial"/>
              <a:buChar char="•"/>
            </a:pPr>
            <a:r>
              <a:rPr lang="en-US" sz="2361">
                <a:solidFill>
                  <a:srgbClr val="FFFFFF"/>
                </a:solidFill>
                <a:latin typeface="Jaturat"/>
              </a:rPr>
              <a:t>Enhance fan engagement with the IPL through informed predictions.</a:t>
            </a:r>
          </a:p>
          <a:p>
            <a:pPr marL="509929" lvl="1" indent="-254965">
              <a:lnSpc>
                <a:spcPts val="3306"/>
              </a:lnSpc>
              <a:buFont typeface="Arial"/>
              <a:buChar char="•"/>
            </a:pPr>
            <a:r>
              <a:rPr lang="en-US" sz="2361">
                <a:solidFill>
                  <a:srgbClr val="FFFFFF"/>
                </a:solidFill>
                <a:latin typeface="Jaturat"/>
              </a:rPr>
              <a:t>Assist fantasy cricket players in optimizing their team selections.</a:t>
            </a:r>
          </a:p>
          <a:p>
            <a:pPr marL="509929" lvl="1" indent="-254965" algn="just">
              <a:lnSpc>
                <a:spcPts val="3306"/>
              </a:lnSpc>
              <a:buFont typeface="Arial"/>
              <a:buChar char="•"/>
            </a:pPr>
            <a:r>
              <a:rPr lang="en-US" sz="2361">
                <a:solidFill>
                  <a:srgbClr val="FFFFFF"/>
                </a:solidFill>
                <a:latin typeface="Jaturat"/>
              </a:rPr>
              <a:t>Provide valuable insights for sports analysts and commentators during broadcasts.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F1C24"/>
        </a:solidFill>
        <a:effectLst/>
      </p:bgPr>
    </p:bg>
    <p:spTree>
      <p:nvGrpSpPr>
        <p:cNvPr id="1" name=""/>
        <p:cNvGrpSpPr/>
        <p:nvPr/>
      </p:nvGrpSpPr>
      <p:grpSpPr>
        <a:xfrm>
          <a:off x="0" y="0"/>
          <a:ext cx="0" cy="0"/>
          <a:chOff x="0" y="0"/>
          <a:chExt cx="0" cy="0"/>
        </a:xfrm>
      </p:grpSpPr>
      <p:grpSp>
        <p:nvGrpSpPr>
          <p:cNvPr id="2" name="Group 2"/>
          <p:cNvGrpSpPr/>
          <p:nvPr/>
        </p:nvGrpSpPr>
        <p:grpSpPr>
          <a:xfrm>
            <a:off x="-7220142" y="-4909071"/>
            <a:ext cx="29154506" cy="15196071"/>
            <a:chOff x="0" y="0"/>
            <a:chExt cx="1364477" cy="711200"/>
          </a:xfrm>
        </p:grpSpPr>
        <p:sp>
          <p:nvSpPr>
            <p:cNvPr id="3" name="Freeform 3"/>
            <p:cNvSpPr/>
            <p:nvPr/>
          </p:nvSpPr>
          <p:spPr>
            <a:xfrm>
              <a:off x="0" y="0"/>
              <a:ext cx="1364477" cy="711200"/>
            </a:xfrm>
            <a:custGeom>
              <a:avLst/>
              <a:gdLst/>
              <a:ahLst/>
              <a:cxnLst/>
              <a:rect l="l" t="t" r="r" b="b"/>
              <a:pathLst>
                <a:path w="1364477" h="711200">
                  <a:moveTo>
                    <a:pt x="682238" y="711200"/>
                  </a:moveTo>
                  <a:lnTo>
                    <a:pt x="1364477" y="0"/>
                  </a:lnTo>
                  <a:lnTo>
                    <a:pt x="0" y="0"/>
                  </a:lnTo>
                  <a:lnTo>
                    <a:pt x="682238" y="711200"/>
                  </a:lnTo>
                  <a:close/>
                </a:path>
              </a:pathLst>
            </a:custGeom>
            <a:solidFill>
              <a:srgbClr val="091418"/>
            </a:solidFill>
          </p:spPr>
        </p:sp>
        <p:sp>
          <p:nvSpPr>
            <p:cNvPr id="4" name="TextBox 4"/>
            <p:cNvSpPr txBox="1"/>
            <p:nvPr/>
          </p:nvSpPr>
          <p:spPr>
            <a:xfrm>
              <a:off x="213199" y="-53975"/>
              <a:ext cx="938078" cy="4349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13036" y="0"/>
            <a:ext cx="4795726" cy="1028700"/>
            <a:chOff x="0" y="0"/>
            <a:chExt cx="1263072" cy="270933"/>
          </a:xfrm>
        </p:grpSpPr>
        <p:sp>
          <p:nvSpPr>
            <p:cNvPr id="6" name="Freeform 6"/>
            <p:cNvSpPr/>
            <p:nvPr/>
          </p:nvSpPr>
          <p:spPr>
            <a:xfrm>
              <a:off x="0" y="0"/>
              <a:ext cx="1263072" cy="270933"/>
            </a:xfrm>
            <a:custGeom>
              <a:avLst/>
              <a:gdLst/>
              <a:ahLst/>
              <a:cxnLst/>
              <a:rect l="l" t="t" r="r" b="b"/>
              <a:pathLst>
                <a:path w="1263072" h="270933">
                  <a:moveTo>
                    <a:pt x="203200" y="0"/>
                  </a:moveTo>
                  <a:lnTo>
                    <a:pt x="1263072" y="0"/>
                  </a:lnTo>
                  <a:lnTo>
                    <a:pt x="1059872" y="270933"/>
                  </a:lnTo>
                  <a:lnTo>
                    <a:pt x="0" y="270933"/>
                  </a:lnTo>
                  <a:lnTo>
                    <a:pt x="203200" y="0"/>
                  </a:lnTo>
                  <a:close/>
                </a:path>
              </a:pathLst>
            </a:custGeom>
            <a:solidFill>
              <a:srgbClr val="F74351"/>
            </a:solidFill>
          </p:spPr>
        </p:sp>
        <p:sp>
          <p:nvSpPr>
            <p:cNvPr id="7" name="TextBox 7"/>
            <p:cNvSpPr txBox="1"/>
            <p:nvPr/>
          </p:nvSpPr>
          <p:spPr>
            <a:xfrm>
              <a:off x="101600" y="-104775"/>
              <a:ext cx="1059872" cy="375708"/>
            </a:xfrm>
            <a:prstGeom prst="rect">
              <a:avLst/>
            </a:prstGeom>
          </p:spPr>
          <p:txBody>
            <a:bodyPr lIns="50800" tIns="50800" rIns="50800" bIns="50800" rtlCol="0" anchor="ctr"/>
            <a:lstStyle/>
            <a:p>
              <a:pPr algn="ctr">
                <a:lnSpc>
                  <a:spcPts val="2659"/>
                </a:lnSpc>
              </a:pPr>
              <a:endParaRPr/>
            </a:p>
          </p:txBody>
        </p:sp>
      </p:grpSp>
      <p:grpSp>
        <p:nvGrpSpPr>
          <p:cNvPr id="8" name="Group 8"/>
          <p:cNvGrpSpPr>
            <a:grpSpLocks noChangeAspect="1"/>
          </p:cNvGrpSpPr>
          <p:nvPr/>
        </p:nvGrpSpPr>
        <p:grpSpPr>
          <a:xfrm>
            <a:off x="-1182303" y="2364992"/>
            <a:ext cx="9687901" cy="5996936"/>
            <a:chOff x="0" y="0"/>
            <a:chExt cx="6973570" cy="4316730"/>
          </a:xfrm>
        </p:grpSpPr>
        <p:sp>
          <p:nvSpPr>
            <p:cNvPr id="9" name="Freeform 9"/>
            <p:cNvSpPr/>
            <p:nvPr/>
          </p:nvSpPr>
          <p:spPr>
            <a:xfrm>
              <a:off x="0" y="0"/>
              <a:ext cx="6973570" cy="4316730"/>
            </a:xfrm>
            <a:custGeom>
              <a:avLst/>
              <a:gdLst/>
              <a:ahLst/>
              <a:cxnLst/>
              <a:rect l="l" t="t" r="r" b="b"/>
              <a:pathLst>
                <a:path w="6973570" h="4316730">
                  <a:moveTo>
                    <a:pt x="6228080" y="0"/>
                  </a:moveTo>
                  <a:lnTo>
                    <a:pt x="0" y="0"/>
                  </a:lnTo>
                  <a:lnTo>
                    <a:pt x="0" y="4316730"/>
                  </a:lnTo>
                  <a:lnTo>
                    <a:pt x="6973570" y="4316730"/>
                  </a:lnTo>
                  <a:lnTo>
                    <a:pt x="6973570" y="745490"/>
                  </a:lnTo>
                  <a:close/>
                </a:path>
              </a:pathLst>
            </a:custGeom>
            <a:blipFill>
              <a:blip r:embed="rId2"/>
              <a:stretch>
                <a:fillRect l="-20744" r="-20744"/>
              </a:stretch>
            </a:blipFill>
          </p:spPr>
        </p:sp>
        <p:sp>
          <p:nvSpPr>
            <p:cNvPr id="10" name="Freeform 10"/>
            <p:cNvSpPr/>
            <p:nvPr/>
          </p:nvSpPr>
          <p:spPr>
            <a:xfrm>
              <a:off x="6228080" y="0"/>
              <a:ext cx="745490" cy="745490"/>
            </a:xfrm>
            <a:custGeom>
              <a:avLst/>
              <a:gdLst/>
              <a:ahLst/>
              <a:cxnLst/>
              <a:rect l="l" t="t" r="r" b="b"/>
              <a:pathLst>
                <a:path w="745490" h="745490">
                  <a:moveTo>
                    <a:pt x="0" y="0"/>
                  </a:moveTo>
                  <a:lnTo>
                    <a:pt x="0" y="745490"/>
                  </a:lnTo>
                  <a:lnTo>
                    <a:pt x="745490" y="745490"/>
                  </a:lnTo>
                  <a:close/>
                </a:path>
              </a:pathLst>
            </a:custGeom>
            <a:solidFill>
              <a:srgbClr val="0F1C24"/>
            </a:solidFill>
          </p:spPr>
        </p:sp>
      </p:grpSp>
      <p:sp>
        <p:nvSpPr>
          <p:cNvPr id="11" name="TextBox 11"/>
          <p:cNvSpPr txBox="1"/>
          <p:nvPr/>
        </p:nvSpPr>
        <p:spPr>
          <a:xfrm>
            <a:off x="4480228" y="-178183"/>
            <a:ext cx="13464370" cy="1371600"/>
          </a:xfrm>
          <a:prstGeom prst="rect">
            <a:avLst/>
          </a:prstGeom>
        </p:spPr>
        <p:txBody>
          <a:bodyPr lIns="0" tIns="0" rIns="0" bIns="0" rtlCol="0" anchor="t">
            <a:spAutoFit/>
          </a:bodyPr>
          <a:lstStyle/>
          <a:p>
            <a:pPr>
              <a:lnSpc>
                <a:spcPts val="8640"/>
              </a:lnSpc>
            </a:pPr>
            <a:r>
              <a:rPr lang="en-US" sz="7200">
                <a:solidFill>
                  <a:srgbClr val="FFFFFF"/>
                </a:solidFill>
                <a:latin typeface="Jaturat Semi-Bold"/>
              </a:rPr>
              <a:t> DATA </a:t>
            </a:r>
            <a:r>
              <a:rPr lang="en-US" sz="7200">
                <a:solidFill>
                  <a:srgbClr val="F74351"/>
                </a:solidFill>
                <a:latin typeface="Jaturat Semi-Bold"/>
              </a:rPr>
              <a:t>DESCRIPTION</a:t>
            </a:r>
          </a:p>
        </p:txBody>
      </p:sp>
      <p:grpSp>
        <p:nvGrpSpPr>
          <p:cNvPr id="12" name="Group 12"/>
          <p:cNvGrpSpPr/>
          <p:nvPr/>
        </p:nvGrpSpPr>
        <p:grpSpPr>
          <a:xfrm>
            <a:off x="5921019" y="7110155"/>
            <a:ext cx="11504213" cy="1722627"/>
            <a:chOff x="0" y="0"/>
            <a:chExt cx="3029916" cy="453696"/>
          </a:xfrm>
        </p:grpSpPr>
        <p:sp>
          <p:nvSpPr>
            <p:cNvPr id="13" name="Freeform 13"/>
            <p:cNvSpPr/>
            <p:nvPr/>
          </p:nvSpPr>
          <p:spPr>
            <a:xfrm>
              <a:off x="0" y="0"/>
              <a:ext cx="3029916" cy="453696"/>
            </a:xfrm>
            <a:custGeom>
              <a:avLst/>
              <a:gdLst/>
              <a:ahLst/>
              <a:cxnLst/>
              <a:rect l="l" t="t" r="r" b="b"/>
              <a:pathLst>
                <a:path w="3029916" h="453696">
                  <a:moveTo>
                    <a:pt x="203200" y="0"/>
                  </a:moveTo>
                  <a:lnTo>
                    <a:pt x="3029916" y="0"/>
                  </a:lnTo>
                  <a:lnTo>
                    <a:pt x="2826716" y="453696"/>
                  </a:lnTo>
                  <a:lnTo>
                    <a:pt x="0" y="453696"/>
                  </a:lnTo>
                  <a:lnTo>
                    <a:pt x="203200" y="0"/>
                  </a:lnTo>
                  <a:close/>
                </a:path>
              </a:pathLst>
            </a:custGeom>
            <a:solidFill>
              <a:srgbClr val="F74351"/>
            </a:solidFill>
          </p:spPr>
        </p:sp>
        <p:sp>
          <p:nvSpPr>
            <p:cNvPr id="14" name="TextBox 14"/>
            <p:cNvSpPr txBox="1"/>
            <p:nvPr/>
          </p:nvSpPr>
          <p:spPr>
            <a:xfrm>
              <a:off x="101600" y="-104775"/>
              <a:ext cx="2826716" cy="558471"/>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6755648" y="7365454"/>
            <a:ext cx="2168555" cy="1063353"/>
          </a:xfrm>
          <a:prstGeom prst="rect">
            <a:avLst/>
          </a:prstGeom>
        </p:spPr>
        <p:txBody>
          <a:bodyPr lIns="0" tIns="0" rIns="0" bIns="0" rtlCol="0" anchor="t">
            <a:spAutoFit/>
          </a:bodyPr>
          <a:lstStyle/>
          <a:p>
            <a:pPr>
              <a:lnSpc>
                <a:spcPts val="3777"/>
              </a:lnSpc>
            </a:pPr>
            <a:r>
              <a:rPr lang="en-US" sz="3256" spc="32">
                <a:solidFill>
                  <a:srgbClr val="FFFFFF"/>
                </a:solidFill>
                <a:latin typeface="Jaturat Semi-Bold"/>
              </a:rPr>
              <a:t>PLAYERS DATASET</a:t>
            </a:r>
          </a:p>
        </p:txBody>
      </p:sp>
      <p:sp>
        <p:nvSpPr>
          <p:cNvPr id="16" name="TextBox 16"/>
          <p:cNvSpPr txBox="1"/>
          <p:nvPr/>
        </p:nvSpPr>
        <p:spPr>
          <a:xfrm>
            <a:off x="10239535" y="7365454"/>
            <a:ext cx="2867181" cy="1550086"/>
          </a:xfrm>
          <a:prstGeom prst="rect">
            <a:avLst/>
          </a:prstGeom>
        </p:spPr>
        <p:txBody>
          <a:bodyPr lIns="0" tIns="0" rIns="0" bIns="0" rtlCol="0" anchor="t">
            <a:spAutoFit/>
          </a:bodyPr>
          <a:lstStyle/>
          <a:p>
            <a:pPr>
              <a:lnSpc>
                <a:spcPts val="3781"/>
              </a:lnSpc>
            </a:pPr>
            <a:r>
              <a:rPr lang="en-US" sz="3260" spc="32">
                <a:solidFill>
                  <a:srgbClr val="FFFFFF"/>
                </a:solidFill>
                <a:latin typeface="Jaturat Semi-Bold"/>
              </a:rPr>
              <a:t>MATCHES DATASET</a:t>
            </a:r>
          </a:p>
          <a:p>
            <a:pPr>
              <a:lnSpc>
                <a:spcPts val="3781"/>
              </a:lnSpc>
            </a:pPr>
            <a:endParaRPr lang="en-US" sz="3260" spc="32">
              <a:solidFill>
                <a:srgbClr val="FFFFFF"/>
              </a:solidFill>
              <a:latin typeface="Jaturat Semi-Bold"/>
            </a:endParaRPr>
          </a:p>
        </p:txBody>
      </p:sp>
      <p:grpSp>
        <p:nvGrpSpPr>
          <p:cNvPr id="17" name="Group 17"/>
          <p:cNvGrpSpPr/>
          <p:nvPr/>
        </p:nvGrpSpPr>
        <p:grpSpPr>
          <a:xfrm>
            <a:off x="15718755" y="9258300"/>
            <a:ext cx="3412956" cy="1028700"/>
            <a:chOff x="0" y="0"/>
            <a:chExt cx="898885" cy="270933"/>
          </a:xfrm>
        </p:grpSpPr>
        <p:sp>
          <p:nvSpPr>
            <p:cNvPr id="18" name="Freeform 18"/>
            <p:cNvSpPr/>
            <p:nvPr/>
          </p:nvSpPr>
          <p:spPr>
            <a:xfrm>
              <a:off x="0" y="0"/>
              <a:ext cx="898885" cy="270933"/>
            </a:xfrm>
            <a:custGeom>
              <a:avLst/>
              <a:gdLst/>
              <a:ahLst/>
              <a:cxnLst/>
              <a:rect l="l" t="t" r="r" b="b"/>
              <a:pathLst>
                <a:path w="898885" h="270933">
                  <a:moveTo>
                    <a:pt x="203200" y="0"/>
                  </a:moveTo>
                  <a:lnTo>
                    <a:pt x="898885" y="0"/>
                  </a:lnTo>
                  <a:lnTo>
                    <a:pt x="695685" y="270933"/>
                  </a:lnTo>
                  <a:lnTo>
                    <a:pt x="0" y="270933"/>
                  </a:lnTo>
                  <a:lnTo>
                    <a:pt x="203200" y="0"/>
                  </a:lnTo>
                  <a:close/>
                </a:path>
              </a:pathLst>
            </a:custGeom>
            <a:solidFill>
              <a:srgbClr val="F74351"/>
            </a:solidFill>
          </p:spPr>
        </p:sp>
        <p:sp>
          <p:nvSpPr>
            <p:cNvPr id="19" name="TextBox 19"/>
            <p:cNvSpPr txBox="1"/>
            <p:nvPr/>
          </p:nvSpPr>
          <p:spPr>
            <a:xfrm>
              <a:off x="101600" y="-104775"/>
              <a:ext cx="695685" cy="375708"/>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8721582" y="3667819"/>
            <a:ext cx="9223017" cy="2670811"/>
          </a:xfrm>
          <a:prstGeom prst="rect">
            <a:avLst/>
          </a:prstGeom>
        </p:spPr>
        <p:txBody>
          <a:bodyPr lIns="0" tIns="0" rIns="0" bIns="0" rtlCol="0" anchor="t">
            <a:spAutoFit/>
          </a:bodyPr>
          <a:lstStyle/>
          <a:p>
            <a:pPr>
              <a:lnSpc>
                <a:spcPts val="5039"/>
              </a:lnSpc>
              <a:spcBef>
                <a:spcPct val="0"/>
              </a:spcBef>
            </a:pPr>
            <a:r>
              <a:rPr lang="en-US" sz="3599">
                <a:solidFill>
                  <a:srgbClr val="FFFFFF"/>
                </a:solidFill>
                <a:latin typeface="Jaturat Semi-Bold"/>
              </a:rPr>
              <a:t>This project leverages three datasets obtained from Kaggle to train a machine learning model for predicting IPL match winners.</a:t>
            </a:r>
          </a:p>
        </p:txBody>
      </p:sp>
      <p:sp>
        <p:nvSpPr>
          <p:cNvPr id="21" name="TextBox 21"/>
          <p:cNvSpPr txBox="1"/>
          <p:nvPr/>
        </p:nvSpPr>
        <p:spPr>
          <a:xfrm>
            <a:off x="13606642" y="7365454"/>
            <a:ext cx="2867181" cy="1073836"/>
          </a:xfrm>
          <a:prstGeom prst="rect">
            <a:avLst/>
          </a:prstGeom>
        </p:spPr>
        <p:txBody>
          <a:bodyPr lIns="0" tIns="0" rIns="0" bIns="0" rtlCol="0" anchor="t">
            <a:spAutoFit/>
          </a:bodyPr>
          <a:lstStyle/>
          <a:p>
            <a:pPr>
              <a:lnSpc>
                <a:spcPts val="3781"/>
              </a:lnSpc>
            </a:pPr>
            <a:r>
              <a:rPr lang="en-US" sz="3260" spc="32">
                <a:solidFill>
                  <a:srgbClr val="FFFFFF"/>
                </a:solidFill>
                <a:latin typeface="Jaturat Semi-Bold"/>
              </a:rPr>
              <a:t>DELIVERIES DATASET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F1C24"/>
        </a:solidFill>
        <a:effectLst/>
      </p:bgPr>
    </p:bg>
    <p:spTree>
      <p:nvGrpSpPr>
        <p:cNvPr id="1" name=""/>
        <p:cNvGrpSpPr/>
        <p:nvPr/>
      </p:nvGrpSpPr>
      <p:grpSpPr>
        <a:xfrm>
          <a:off x="0" y="0"/>
          <a:ext cx="0" cy="0"/>
          <a:chOff x="0" y="0"/>
          <a:chExt cx="0" cy="0"/>
        </a:xfrm>
      </p:grpSpPr>
      <p:grpSp>
        <p:nvGrpSpPr>
          <p:cNvPr id="2" name="Group 2"/>
          <p:cNvGrpSpPr/>
          <p:nvPr/>
        </p:nvGrpSpPr>
        <p:grpSpPr>
          <a:xfrm>
            <a:off x="-7191567" y="-4909071"/>
            <a:ext cx="29154506" cy="15196071"/>
            <a:chOff x="0" y="0"/>
            <a:chExt cx="1364477" cy="711200"/>
          </a:xfrm>
        </p:grpSpPr>
        <p:sp>
          <p:nvSpPr>
            <p:cNvPr id="3" name="Freeform 3"/>
            <p:cNvSpPr/>
            <p:nvPr/>
          </p:nvSpPr>
          <p:spPr>
            <a:xfrm>
              <a:off x="0" y="0"/>
              <a:ext cx="1364477" cy="711200"/>
            </a:xfrm>
            <a:custGeom>
              <a:avLst/>
              <a:gdLst/>
              <a:ahLst/>
              <a:cxnLst/>
              <a:rect l="l" t="t" r="r" b="b"/>
              <a:pathLst>
                <a:path w="1364477" h="711200">
                  <a:moveTo>
                    <a:pt x="682238" y="711200"/>
                  </a:moveTo>
                  <a:lnTo>
                    <a:pt x="1364477" y="0"/>
                  </a:lnTo>
                  <a:lnTo>
                    <a:pt x="0" y="0"/>
                  </a:lnTo>
                  <a:lnTo>
                    <a:pt x="682238" y="711200"/>
                  </a:lnTo>
                  <a:close/>
                </a:path>
              </a:pathLst>
            </a:custGeom>
            <a:solidFill>
              <a:srgbClr val="091418"/>
            </a:solidFill>
          </p:spPr>
        </p:sp>
        <p:sp>
          <p:nvSpPr>
            <p:cNvPr id="4" name="TextBox 4"/>
            <p:cNvSpPr txBox="1"/>
            <p:nvPr/>
          </p:nvSpPr>
          <p:spPr>
            <a:xfrm>
              <a:off x="213199" y="-53975"/>
              <a:ext cx="938078" cy="4349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1576387"/>
            <a:ext cx="18125736" cy="2846323"/>
            <a:chOff x="0" y="0"/>
            <a:chExt cx="2182997" cy="342801"/>
          </a:xfrm>
        </p:grpSpPr>
        <p:sp>
          <p:nvSpPr>
            <p:cNvPr id="6" name="Freeform 6"/>
            <p:cNvSpPr/>
            <p:nvPr/>
          </p:nvSpPr>
          <p:spPr>
            <a:xfrm>
              <a:off x="0" y="0"/>
              <a:ext cx="2182997" cy="342801"/>
            </a:xfrm>
            <a:custGeom>
              <a:avLst/>
              <a:gdLst/>
              <a:ahLst/>
              <a:cxnLst/>
              <a:rect l="l" t="t" r="r" b="b"/>
              <a:pathLst>
                <a:path w="2182997" h="342801">
                  <a:moveTo>
                    <a:pt x="203200" y="0"/>
                  </a:moveTo>
                  <a:lnTo>
                    <a:pt x="2182997" y="0"/>
                  </a:lnTo>
                  <a:lnTo>
                    <a:pt x="1979797" y="342801"/>
                  </a:lnTo>
                  <a:lnTo>
                    <a:pt x="0" y="342801"/>
                  </a:lnTo>
                  <a:lnTo>
                    <a:pt x="203200" y="0"/>
                  </a:lnTo>
                  <a:close/>
                </a:path>
              </a:pathLst>
            </a:custGeom>
            <a:solidFill>
              <a:srgbClr val="1E0507"/>
            </a:solidFill>
            <a:ln w="9525" cap="sq">
              <a:solidFill>
                <a:srgbClr val="F74351"/>
              </a:solidFill>
              <a:prstDash val="solid"/>
              <a:miter/>
            </a:ln>
          </p:spPr>
        </p:sp>
        <p:sp>
          <p:nvSpPr>
            <p:cNvPr id="7" name="TextBox 7"/>
            <p:cNvSpPr txBox="1"/>
            <p:nvPr/>
          </p:nvSpPr>
          <p:spPr>
            <a:xfrm>
              <a:off x="101600" y="-104775"/>
              <a:ext cx="1979797" cy="447576"/>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4679282" y="204787"/>
            <a:ext cx="9883452" cy="1371600"/>
          </a:xfrm>
          <a:prstGeom prst="rect">
            <a:avLst/>
          </a:prstGeom>
        </p:spPr>
        <p:txBody>
          <a:bodyPr lIns="0" tIns="0" rIns="0" bIns="0" rtlCol="0" anchor="t">
            <a:spAutoFit/>
          </a:bodyPr>
          <a:lstStyle/>
          <a:p>
            <a:pPr algn="ctr">
              <a:lnSpc>
                <a:spcPts val="8640"/>
              </a:lnSpc>
            </a:pPr>
            <a:r>
              <a:rPr lang="en-US" sz="7200">
                <a:solidFill>
                  <a:srgbClr val="FFFFFF"/>
                </a:solidFill>
                <a:latin typeface="Jaturat Semi-Bold"/>
              </a:rPr>
              <a:t>PLAYERS </a:t>
            </a:r>
            <a:r>
              <a:rPr lang="en-US" sz="7200">
                <a:solidFill>
                  <a:srgbClr val="F74351"/>
                </a:solidFill>
                <a:latin typeface="Jaturat Semi-Bold"/>
              </a:rPr>
              <a:t>DATA</a:t>
            </a:r>
          </a:p>
        </p:txBody>
      </p:sp>
      <p:sp>
        <p:nvSpPr>
          <p:cNvPr id="9" name="TextBox 9"/>
          <p:cNvSpPr txBox="1"/>
          <p:nvPr/>
        </p:nvSpPr>
        <p:spPr>
          <a:xfrm>
            <a:off x="1785698" y="1727257"/>
            <a:ext cx="18125736" cy="2372361"/>
          </a:xfrm>
          <a:prstGeom prst="rect">
            <a:avLst/>
          </a:prstGeom>
        </p:spPr>
        <p:txBody>
          <a:bodyPr lIns="0" tIns="0" rIns="0" bIns="0" rtlCol="0" anchor="t">
            <a:spAutoFit/>
          </a:bodyPr>
          <a:lstStyle/>
          <a:p>
            <a:pPr algn="just">
              <a:lnSpc>
                <a:spcPts val="3639"/>
              </a:lnSpc>
              <a:spcBef>
                <a:spcPct val="0"/>
              </a:spcBef>
            </a:pPr>
            <a:r>
              <a:rPr lang="en-US" sz="2599">
                <a:solidFill>
                  <a:srgbClr val="FFFFFF"/>
                </a:solidFill>
                <a:latin typeface="Jaturat Semi-Bold"/>
              </a:rPr>
              <a:t>Player ID: Unique identifier for each player.</a:t>
            </a:r>
          </a:p>
          <a:p>
            <a:pPr algn="just">
              <a:lnSpc>
                <a:spcPts val="3639"/>
              </a:lnSpc>
              <a:spcBef>
                <a:spcPct val="0"/>
              </a:spcBef>
            </a:pPr>
            <a:r>
              <a:rPr lang="en-US" sz="2599">
                <a:solidFill>
                  <a:srgbClr val="FFFFFF"/>
                </a:solidFill>
                <a:latin typeface="Jaturat Semi-Bold"/>
              </a:rPr>
              <a:t>Player Name: Full name of the player.</a:t>
            </a:r>
          </a:p>
          <a:p>
            <a:pPr algn="just">
              <a:lnSpc>
                <a:spcPts val="3639"/>
              </a:lnSpc>
              <a:spcBef>
                <a:spcPct val="0"/>
              </a:spcBef>
            </a:pPr>
            <a:r>
              <a:rPr lang="en-US" sz="2599">
                <a:solidFill>
                  <a:srgbClr val="FFFFFF"/>
                </a:solidFill>
                <a:latin typeface="Jaturat Semi-Bold"/>
              </a:rPr>
              <a:t>Batting Hand: Specifies whether the player bats right-handed or left-handed.</a:t>
            </a:r>
          </a:p>
          <a:p>
            <a:pPr algn="just">
              <a:lnSpc>
                <a:spcPts val="3639"/>
              </a:lnSpc>
              <a:spcBef>
                <a:spcPct val="0"/>
              </a:spcBef>
            </a:pPr>
            <a:r>
              <a:rPr lang="en-US" sz="2599">
                <a:solidFill>
                  <a:srgbClr val="FFFFFF"/>
                </a:solidFill>
                <a:latin typeface="Jaturat Semi-Bold"/>
              </a:rPr>
              <a:t>Bowling Style: Specifies the player's primary bowling style (e.g., fast bowler, leg spinner).</a:t>
            </a:r>
          </a:p>
          <a:p>
            <a:pPr algn="just">
              <a:lnSpc>
                <a:spcPts val="3639"/>
              </a:lnSpc>
              <a:spcBef>
                <a:spcPct val="0"/>
              </a:spcBef>
            </a:pPr>
            <a:r>
              <a:rPr lang="en-US" sz="2599">
                <a:solidFill>
                  <a:srgbClr val="FFFFFF"/>
                </a:solidFill>
                <a:latin typeface="Jaturat Semi-Bold"/>
              </a:rPr>
              <a:t>Nationality: Player's country of origin.</a:t>
            </a:r>
          </a:p>
        </p:txBody>
      </p:sp>
      <p:sp>
        <p:nvSpPr>
          <p:cNvPr id="10" name="TextBox 10"/>
          <p:cNvSpPr txBox="1"/>
          <p:nvPr/>
        </p:nvSpPr>
        <p:spPr>
          <a:xfrm>
            <a:off x="4679282" y="4670253"/>
            <a:ext cx="9883452" cy="1371600"/>
          </a:xfrm>
          <a:prstGeom prst="rect">
            <a:avLst/>
          </a:prstGeom>
        </p:spPr>
        <p:txBody>
          <a:bodyPr lIns="0" tIns="0" rIns="0" bIns="0" rtlCol="0" anchor="t">
            <a:spAutoFit/>
          </a:bodyPr>
          <a:lstStyle/>
          <a:p>
            <a:pPr algn="ctr">
              <a:lnSpc>
                <a:spcPts val="8640"/>
              </a:lnSpc>
            </a:pPr>
            <a:r>
              <a:rPr lang="en-US" sz="7200">
                <a:solidFill>
                  <a:srgbClr val="FFFFFF"/>
                </a:solidFill>
                <a:latin typeface="Jaturat Semi-Bold"/>
              </a:rPr>
              <a:t>MATCHES </a:t>
            </a:r>
            <a:r>
              <a:rPr lang="en-US" sz="7200">
                <a:solidFill>
                  <a:srgbClr val="F74351"/>
                </a:solidFill>
                <a:latin typeface="Jaturat Semi-Bold"/>
              </a:rPr>
              <a:t>DATA</a:t>
            </a:r>
          </a:p>
        </p:txBody>
      </p:sp>
      <p:grpSp>
        <p:nvGrpSpPr>
          <p:cNvPr id="11" name="Group 11"/>
          <p:cNvGrpSpPr/>
          <p:nvPr/>
        </p:nvGrpSpPr>
        <p:grpSpPr>
          <a:xfrm>
            <a:off x="0" y="6041853"/>
            <a:ext cx="18125736" cy="4245147"/>
            <a:chOff x="0" y="0"/>
            <a:chExt cx="2182997" cy="511270"/>
          </a:xfrm>
        </p:grpSpPr>
        <p:sp>
          <p:nvSpPr>
            <p:cNvPr id="12" name="Freeform 12"/>
            <p:cNvSpPr/>
            <p:nvPr/>
          </p:nvSpPr>
          <p:spPr>
            <a:xfrm>
              <a:off x="0" y="0"/>
              <a:ext cx="2182997" cy="511270"/>
            </a:xfrm>
            <a:custGeom>
              <a:avLst/>
              <a:gdLst/>
              <a:ahLst/>
              <a:cxnLst/>
              <a:rect l="l" t="t" r="r" b="b"/>
              <a:pathLst>
                <a:path w="2182997" h="511270">
                  <a:moveTo>
                    <a:pt x="203200" y="0"/>
                  </a:moveTo>
                  <a:lnTo>
                    <a:pt x="2182997" y="0"/>
                  </a:lnTo>
                  <a:lnTo>
                    <a:pt x="1979797" y="511270"/>
                  </a:lnTo>
                  <a:lnTo>
                    <a:pt x="0" y="511270"/>
                  </a:lnTo>
                  <a:lnTo>
                    <a:pt x="203200" y="0"/>
                  </a:lnTo>
                  <a:close/>
                </a:path>
              </a:pathLst>
            </a:custGeom>
            <a:solidFill>
              <a:srgbClr val="1E0507"/>
            </a:solidFill>
            <a:ln w="9525" cap="sq">
              <a:solidFill>
                <a:srgbClr val="F74351"/>
              </a:solidFill>
              <a:prstDash val="solid"/>
              <a:miter/>
            </a:ln>
          </p:spPr>
        </p:sp>
        <p:sp>
          <p:nvSpPr>
            <p:cNvPr id="13" name="TextBox 13"/>
            <p:cNvSpPr txBox="1"/>
            <p:nvPr/>
          </p:nvSpPr>
          <p:spPr>
            <a:xfrm>
              <a:off x="101600" y="-104775"/>
              <a:ext cx="1979797" cy="616045"/>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1785698" y="6241878"/>
            <a:ext cx="11767725" cy="3767673"/>
          </a:xfrm>
          <a:prstGeom prst="rect">
            <a:avLst/>
          </a:prstGeom>
        </p:spPr>
        <p:txBody>
          <a:bodyPr lIns="0" tIns="0" rIns="0" bIns="0" rtlCol="0" anchor="t">
            <a:spAutoFit/>
          </a:bodyPr>
          <a:lstStyle/>
          <a:p>
            <a:pPr>
              <a:lnSpc>
                <a:spcPts val="2686"/>
              </a:lnSpc>
              <a:spcBef>
                <a:spcPct val="0"/>
              </a:spcBef>
            </a:pPr>
            <a:r>
              <a:rPr lang="en-US" sz="1918">
                <a:solidFill>
                  <a:srgbClr val="FFFFFF"/>
                </a:solidFill>
                <a:latin typeface="Jaturat Semi-Bold"/>
              </a:rPr>
              <a:t>Match ID: Unique identifier for each match.</a:t>
            </a:r>
          </a:p>
          <a:p>
            <a:pPr>
              <a:lnSpc>
                <a:spcPts val="2686"/>
              </a:lnSpc>
              <a:spcBef>
                <a:spcPct val="0"/>
              </a:spcBef>
            </a:pPr>
            <a:r>
              <a:rPr lang="en-US" sz="1918">
                <a:solidFill>
                  <a:srgbClr val="FFFFFF"/>
                </a:solidFill>
                <a:latin typeface="Jaturat Semi-Bold"/>
              </a:rPr>
              <a:t>Season: Year in which the match was played.</a:t>
            </a:r>
          </a:p>
          <a:p>
            <a:pPr>
              <a:lnSpc>
                <a:spcPts val="2686"/>
              </a:lnSpc>
              <a:spcBef>
                <a:spcPct val="0"/>
              </a:spcBef>
            </a:pPr>
            <a:r>
              <a:rPr lang="en-US" sz="1918">
                <a:solidFill>
                  <a:srgbClr val="FFFFFF"/>
                </a:solidFill>
                <a:latin typeface="Jaturat Semi-Bold"/>
              </a:rPr>
              <a:t>Tournament Stage: Stage of the tournament (e.g., League Stage, Playoffs, Final).</a:t>
            </a:r>
          </a:p>
          <a:p>
            <a:pPr>
              <a:lnSpc>
                <a:spcPts val="2686"/>
              </a:lnSpc>
              <a:spcBef>
                <a:spcPct val="0"/>
              </a:spcBef>
            </a:pPr>
            <a:r>
              <a:rPr lang="en-US" sz="1918">
                <a:solidFill>
                  <a:srgbClr val="FFFFFF"/>
                </a:solidFill>
                <a:latin typeface="Jaturat Semi-Bold"/>
              </a:rPr>
              <a:t>Teams Playing: Names of the two teams competing in the match.</a:t>
            </a:r>
          </a:p>
          <a:p>
            <a:pPr>
              <a:lnSpc>
                <a:spcPts val="2686"/>
              </a:lnSpc>
              <a:spcBef>
                <a:spcPct val="0"/>
              </a:spcBef>
            </a:pPr>
            <a:r>
              <a:rPr lang="en-US" sz="1918">
                <a:solidFill>
                  <a:srgbClr val="FFFFFF"/>
                </a:solidFill>
                <a:latin typeface="Jaturat Semi-Bold"/>
              </a:rPr>
              <a:t>Venue: Location where the match was played.</a:t>
            </a:r>
          </a:p>
          <a:p>
            <a:pPr>
              <a:lnSpc>
                <a:spcPts val="2686"/>
              </a:lnSpc>
              <a:spcBef>
                <a:spcPct val="0"/>
              </a:spcBef>
            </a:pPr>
            <a:r>
              <a:rPr lang="en-US" sz="1918">
                <a:solidFill>
                  <a:srgbClr val="FFFFFF"/>
                </a:solidFill>
                <a:latin typeface="Jaturat Semi-Bold"/>
              </a:rPr>
              <a:t>Toss Winner: Team that won the toss.</a:t>
            </a:r>
          </a:p>
          <a:p>
            <a:pPr>
              <a:lnSpc>
                <a:spcPts val="2686"/>
              </a:lnSpc>
              <a:spcBef>
                <a:spcPct val="0"/>
              </a:spcBef>
            </a:pPr>
            <a:r>
              <a:rPr lang="en-US" sz="1918">
                <a:solidFill>
                  <a:srgbClr val="FFFFFF"/>
                </a:solidFill>
                <a:latin typeface="Jaturat Semi-Bold"/>
              </a:rPr>
              <a:t>Batting First: Team that chose to bat first.</a:t>
            </a:r>
          </a:p>
          <a:p>
            <a:pPr>
              <a:lnSpc>
                <a:spcPts val="2686"/>
              </a:lnSpc>
              <a:spcBef>
                <a:spcPct val="0"/>
              </a:spcBef>
            </a:pPr>
            <a:r>
              <a:rPr lang="en-US" sz="1918">
                <a:solidFill>
                  <a:srgbClr val="FFFFFF"/>
                </a:solidFill>
                <a:latin typeface="Jaturat Semi-Bold"/>
              </a:rPr>
              <a:t>First Innings Score: Total score of the team batting first.</a:t>
            </a:r>
          </a:p>
          <a:p>
            <a:pPr>
              <a:lnSpc>
                <a:spcPts val="2686"/>
              </a:lnSpc>
              <a:spcBef>
                <a:spcPct val="0"/>
              </a:spcBef>
            </a:pPr>
            <a:r>
              <a:rPr lang="en-US" sz="1918">
                <a:solidFill>
                  <a:srgbClr val="FFFFFF"/>
                </a:solidFill>
                <a:latin typeface="Jaturat Semi-Bold"/>
              </a:rPr>
              <a:t>Second Innings Score: Total score of the team batting second.</a:t>
            </a:r>
          </a:p>
          <a:p>
            <a:pPr>
              <a:lnSpc>
                <a:spcPts val="2686"/>
              </a:lnSpc>
              <a:spcBef>
                <a:spcPct val="0"/>
              </a:spcBef>
            </a:pPr>
            <a:r>
              <a:rPr lang="en-US" sz="1918">
                <a:solidFill>
                  <a:srgbClr val="FFFFFF"/>
                </a:solidFill>
                <a:latin typeface="Jaturat Semi-Bold"/>
              </a:rPr>
              <a:t>Winner: Team that won the match.</a:t>
            </a:r>
          </a:p>
          <a:p>
            <a:pPr>
              <a:lnSpc>
                <a:spcPts val="2686"/>
              </a:lnSpc>
              <a:spcBef>
                <a:spcPct val="0"/>
              </a:spcBef>
            </a:pPr>
            <a:r>
              <a:rPr lang="en-US" sz="1918">
                <a:solidFill>
                  <a:srgbClr val="FFFFFF"/>
                </a:solidFill>
                <a:latin typeface="Jaturat Semi-Bold"/>
              </a:rPr>
              <a:t>Margin of Victory: Number of runs or wickets by which the winning team won.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F1C24"/>
        </a:solidFill>
        <a:effectLst/>
      </p:bgPr>
    </p:bg>
    <p:spTree>
      <p:nvGrpSpPr>
        <p:cNvPr id="1" name=""/>
        <p:cNvGrpSpPr/>
        <p:nvPr/>
      </p:nvGrpSpPr>
      <p:grpSpPr>
        <a:xfrm>
          <a:off x="0" y="0"/>
          <a:ext cx="0" cy="0"/>
          <a:chOff x="0" y="0"/>
          <a:chExt cx="0" cy="0"/>
        </a:xfrm>
      </p:grpSpPr>
      <p:sp>
        <p:nvSpPr>
          <p:cNvPr id="2" name="TextBox 2"/>
          <p:cNvSpPr txBox="1"/>
          <p:nvPr/>
        </p:nvSpPr>
        <p:spPr>
          <a:xfrm>
            <a:off x="4625704" y="752475"/>
            <a:ext cx="9883452" cy="1371600"/>
          </a:xfrm>
          <a:prstGeom prst="rect">
            <a:avLst/>
          </a:prstGeom>
        </p:spPr>
        <p:txBody>
          <a:bodyPr lIns="0" tIns="0" rIns="0" bIns="0" rtlCol="0" anchor="t">
            <a:spAutoFit/>
          </a:bodyPr>
          <a:lstStyle/>
          <a:p>
            <a:pPr algn="ctr">
              <a:lnSpc>
                <a:spcPts val="8640"/>
              </a:lnSpc>
            </a:pPr>
            <a:r>
              <a:rPr lang="en-US" sz="7200">
                <a:solidFill>
                  <a:srgbClr val="FFFFFF"/>
                </a:solidFill>
                <a:latin typeface="Jaturat Semi-Bold"/>
              </a:rPr>
              <a:t>DELIVERIES </a:t>
            </a:r>
            <a:r>
              <a:rPr lang="en-US" sz="7200">
                <a:solidFill>
                  <a:srgbClr val="F74351"/>
                </a:solidFill>
                <a:latin typeface="Jaturat Semi-Bold"/>
              </a:rPr>
              <a:t>DATA</a:t>
            </a:r>
          </a:p>
        </p:txBody>
      </p:sp>
      <p:grpSp>
        <p:nvGrpSpPr>
          <p:cNvPr id="3" name="Group 3"/>
          <p:cNvGrpSpPr/>
          <p:nvPr/>
        </p:nvGrpSpPr>
        <p:grpSpPr>
          <a:xfrm>
            <a:off x="0" y="2781903"/>
            <a:ext cx="18125736" cy="3567113"/>
            <a:chOff x="0" y="0"/>
            <a:chExt cx="2182997" cy="429610"/>
          </a:xfrm>
        </p:grpSpPr>
        <p:sp>
          <p:nvSpPr>
            <p:cNvPr id="4" name="Freeform 4"/>
            <p:cNvSpPr/>
            <p:nvPr/>
          </p:nvSpPr>
          <p:spPr>
            <a:xfrm>
              <a:off x="0" y="0"/>
              <a:ext cx="2182997" cy="429610"/>
            </a:xfrm>
            <a:custGeom>
              <a:avLst/>
              <a:gdLst/>
              <a:ahLst/>
              <a:cxnLst/>
              <a:rect l="l" t="t" r="r" b="b"/>
              <a:pathLst>
                <a:path w="2182997" h="429610">
                  <a:moveTo>
                    <a:pt x="203200" y="0"/>
                  </a:moveTo>
                  <a:lnTo>
                    <a:pt x="2182997" y="0"/>
                  </a:lnTo>
                  <a:lnTo>
                    <a:pt x="1979797" y="429610"/>
                  </a:lnTo>
                  <a:lnTo>
                    <a:pt x="0" y="429610"/>
                  </a:lnTo>
                  <a:lnTo>
                    <a:pt x="203200" y="0"/>
                  </a:lnTo>
                  <a:close/>
                </a:path>
              </a:pathLst>
            </a:custGeom>
            <a:solidFill>
              <a:srgbClr val="1E0507"/>
            </a:solidFill>
            <a:ln w="9525" cap="sq">
              <a:solidFill>
                <a:srgbClr val="F74351"/>
              </a:solidFill>
              <a:prstDash val="solid"/>
              <a:miter/>
            </a:ln>
          </p:spPr>
        </p:sp>
        <p:sp>
          <p:nvSpPr>
            <p:cNvPr id="5" name="TextBox 5"/>
            <p:cNvSpPr txBox="1"/>
            <p:nvPr/>
          </p:nvSpPr>
          <p:spPr>
            <a:xfrm>
              <a:off x="101600" y="-104775"/>
              <a:ext cx="1979797" cy="534385"/>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2003791" y="2867810"/>
            <a:ext cx="14118154" cy="3271474"/>
          </a:xfrm>
          <a:prstGeom prst="rect">
            <a:avLst/>
          </a:prstGeom>
        </p:spPr>
        <p:txBody>
          <a:bodyPr lIns="0" tIns="0" rIns="0" bIns="0" rtlCol="0" anchor="t">
            <a:spAutoFit/>
          </a:bodyPr>
          <a:lstStyle/>
          <a:p>
            <a:pPr>
              <a:lnSpc>
                <a:spcPts val="3162"/>
              </a:lnSpc>
              <a:spcBef>
                <a:spcPct val="0"/>
              </a:spcBef>
            </a:pPr>
            <a:r>
              <a:rPr lang="en-US" sz="2258">
                <a:solidFill>
                  <a:srgbClr val="FFFFFF"/>
                </a:solidFill>
                <a:latin typeface="Jaturat Semi-Bold"/>
              </a:rPr>
              <a:t>Match ID: Connects deliveries to the specific match they belong to.</a:t>
            </a:r>
          </a:p>
          <a:p>
            <a:pPr>
              <a:lnSpc>
                <a:spcPts val="3162"/>
              </a:lnSpc>
              <a:spcBef>
                <a:spcPct val="0"/>
              </a:spcBef>
            </a:pPr>
            <a:r>
              <a:rPr lang="en-US" sz="2258">
                <a:solidFill>
                  <a:srgbClr val="FFFFFF"/>
                </a:solidFill>
                <a:latin typeface="Jaturat Semi-Bold"/>
              </a:rPr>
              <a:t>Ball Number: Ball number within the innings.</a:t>
            </a:r>
          </a:p>
          <a:p>
            <a:pPr>
              <a:lnSpc>
                <a:spcPts val="3162"/>
              </a:lnSpc>
              <a:spcBef>
                <a:spcPct val="0"/>
              </a:spcBef>
            </a:pPr>
            <a:r>
              <a:rPr lang="en-US" sz="2258">
                <a:solidFill>
                  <a:srgbClr val="FFFFFF"/>
                </a:solidFill>
                <a:latin typeface="Jaturat Semi-Bold"/>
              </a:rPr>
              <a:t>Batsman: The batsman facing the delivery.</a:t>
            </a:r>
          </a:p>
          <a:p>
            <a:pPr>
              <a:lnSpc>
                <a:spcPts val="3162"/>
              </a:lnSpc>
              <a:spcBef>
                <a:spcPct val="0"/>
              </a:spcBef>
            </a:pPr>
            <a:r>
              <a:rPr lang="en-US" sz="2258">
                <a:solidFill>
                  <a:srgbClr val="FFFFFF"/>
                </a:solidFill>
                <a:latin typeface="Jaturat Semi-Bold"/>
              </a:rPr>
              <a:t>Bowler: The bowler bowling the delivery.</a:t>
            </a:r>
          </a:p>
          <a:p>
            <a:pPr>
              <a:lnSpc>
                <a:spcPts val="3162"/>
              </a:lnSpc>
              <a:spcBef>
                <a:spcPct val="0"/>
              </a:spcBef>
            </a:pPr>
            <a:r>
              <a:rPr lang="en-US" sz="2258">
                <a:solidFill>
                  <a:srgbClr val="FFFFFF"/>
                </a:solidFill>
                <a:latin typeface="Jaturat Semi-Bold"/>
              </a:rPr>
              <a:t>Runs Scored: Number of runs scored off the delivery.</a:t>
            </a:r>
          </a:p>
          <a:p>
            <a:pPr>
              <a:lnSpc>
                <a:spcPts val="3162"/>
              </a:lnSpc>
              <a:spcBef>
                <a:spcPct val="0"/>
              </a:spcBef>
            </a:pPr>
            <a:r>
              <a:rPr lang="en-US" sz="2258">
                <a:solidFill>
                  <a:srgbClr val="FFFFFF"/>
                </a:solidFill>
                <a:latin typeface="Jaturat Semi-Bold"/>
              </a:rPr>
              <a:t>Wicket Taken: Whether a wicket fell on this delivery (Yes/No).</a:t>
            </a:r>
          </a:p>
          <a:p>
            <a:pPr>
              <a:lnSpc>
                <a:spcPts val="3162"/>
              </a:lnSpc>
              <a:spcBef>
                <a:spcPct val="0"/>
              </a:spcBef>
            </a:pPr>
            <a:r>
              <a:rPr lang="en-US" sz="2258">
                <a:solidFill>
                  <a:srgbClr val="FFFFFF"/>
                </a:solidFill>
                <a:latin typeface="Jaturat Semi-Bold"/>
              </a:rPr>
              <a:t>Extras: Number of extra runs awarded (byes, leg byes, wides, etc.).</a:t>
            </a:r>
          </a:p>
          <a:p>
            <a:pPr>
              <a:lnSpc>
                <a:spcPts val="3162"/>
              </a:lnSpc>
              <a:spcBef>
                <a:spcPct val="0"/>
              </a:spcBef>
            </a:pPr>
            <a:r>
              <a:rPr lang="en-US" sz="2258">
                <a:solidFill>
                  <a:srgbClr val="FFFFFF"/>
                </a:solidFill>
                <a:latin typeface="Jaturat Semi-Bold"/>
              </a:rPr>
              <a:t>Dismissal Type: If a wicket fell, the type of dismissal (e.g., caught out, bowled, LBW).</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F1C24"/>
        </a:solidFill>
        <a:effectLst/>
      </p:bgPr>
    </p:bg>
    <p:spTree>
      <p:nvGrpSpPr>
        <p:cNvPr id="1" name=""/>
        <p:cNvGrpSpPr/>
        <p:nvPr/>
      </p:nvGrpSpPr>
      <p:grpSpPr>
        <a:xfrm>
          <a:off x="0" y="0"/>
          <a:ext cx="0" cy="0"/>
          <a:chOff x="0" y="0"/>
          <a:chExt cx="0" cy="0"/>
        </a:xfrm>
      </p:grpSpPr>
      <p:grpSp>
        <p:nvGrpSpPr>
          <p:cNvPr id="2" name="Group 2"/>
          <p:cNvGrpSpPr/>
          <p:nvPr/>
        </p:nvGrpSpPr>
        <p:grpSpPr>
          <a:xfrm>
            <a:off x="-7220142" y="-4909071"/>
            <a:ext cx="29154506" cy="15196071"/>
            <a:chOff x="0" y="0"/>
            <a:chExt cx="1364477" cy="711200"/>
          </a:xfrm>
        </p:grpSpPr>
        <p:sp>
          <p:nvSpPr>
            <p:cNvPr id="3" name="Freeform 3"/>
            <p:cNvSpPr/>
            <p:nvPr/>
          </p:nvSpPr>
          <p:spPr>
            <a:xfrm>
              <a:off x="0" y="0"/>
              <a:ext cx="1364477" cy="711200"/>
            </a:xfrm>
            <a:custGeom>
              <a:avLst/>
              <a:gdLst/>
              <a:ahLst/>
              <a:cxnLst/>
              <a:rect l="l" t="t" r="r" b="b"/>
              <a:pathLst>
                <a:path w="1364477" h="711200">
                  <a:moveTo>
                    <a:pt x="682238" y="711200"/>
                  </a:moveTo>
                  <a:lnTo>
                    <a:pt x="1364477" y="0"/>
                  </a:lnTo>
                  <a:lnTo>
                    <a:pt x="0" y="0"/>
                  </a:lnTo>
                  <a:lnTo>
                    <a:pt x="682238" y="711200"/>
                  </a:lnTo>
                  <a:close/>
                </a:path>
              </a:pathLst>
            </a:custGeom>
            <a:solidFill>
              <a:srgbClr val="091418"/>
            </a:solidFill>
          </p:spPr>
        </p:sp>
        <p:sp>
          <p:nvSpPr>
            <p:cNvPr id="4" name="TextBox 4"/>
            <p:cNvSpPr txBox="1"/>
            <p:nvPr/>
          </p:nvSpPr>
          <p:spPr>
            <a:xfrm>
              <a:off x="213199" y="-53975"/>
              <a:ext cx="938078" cy="4349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13036" y="0"/>
            <a:ext cx="4795726" cy="1028700"/>
            <a:chOff x="0" y="0"/>
            <a:chExt cx="1263072" cy="270933"/>
          </a:xfrm>
        </p:grpSpPr>
        <p:sp>
          <p:nvSpPr>
            <p:cNvPr id="6" name="Freeform 6"/>
            <p:cNvSpPr/>
            <p:nvPr/>
          </p:nvSpPr>
          <p:spPr>
            <a:xfrm>
              <a:off x="0" y="0"/>
              <a:ext cx="1263072" cy="270933"/>
            </a:xfrm>
            <a:custGeom>
              <a:avLst/>
              <a:gdLst/>
              <a:ahLst/>
              <a:cxnLst/>
              <a:rect l="l" t="t" r="r" b="b"/>
              <a:pathLst>
                <a:path w="1263072" h="270933">
                  <a:moveTo>
                    <a:pt x="203200" y="0"/>
                  </a:moveTo>
                  <a:lnTo>
                    <a:pt x="1263072" y="0"/>
                  </a:lnTo>
                  <a:lnTo>
                    <a:pt x="1059872" y="270933"/>
                  </a:lnTo>
                  <a:lnTo>
                    <a:pt x="0" y="270933"/>
                  </a:lnTo>
                  <a:lnTo>
                    <a:pt x="203200" y="0"/>
                  </a:lnTo>
                  <a:close/>
                </a:path>
              </a:pathLst>
            </a:custGeom>
            <a:solidFill>
              <a:srgbClr val="F74351"/>
            </a:solidFill>
          </p:spPr>
        </p:sp>
        <p:sp>
          <p:nvSpPr>
            <p:cNvPr id="7" name="TextBox 7"/>
            <p:cNvSpPr txBox="1"/>
            <p:nvPr/>
          </p:nvSpPr>
          <p:spPr>
            <a:xfrm>
              <a:off x="101600" y="-104775"/>
              <a:ext cx="1059872" cy="375708"/>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5400000">
            <a:off x="14981082" y="2966652"/>
            <a:ext cx="4556436" cy="680533"/>
            <a:chOff x="0" y="0"/>
            <a:chExt cx="1814005" cy="270933"/>
          </a:xfrm>
        </p:grpSpPr>
        <p:sp>
          <p:nvSpPr>
            <p:cNvPr id="9" name="Freeform 9"/>
            <p:cNvSpPr/>
            <p:nvPr/>
          </p:nvSpPr>
          <p:spPr>
            <a:xfrm>
              <a:off x="0" y="0"/>
              <a:ext cx="1814005" cy="270933"/>
            </a:xfrm>
            <a:custGeom>
              <a:avLst/>
              <a:gdLst/>
              <a:ahLst/>
              <a:cxnLst/>
              <a:rect l="l" t="t" r="r" b="b"/>
              <a:pathLst>
                <a:path w="1814005" h="270933">
                  <a:moveTo>
                    <a:pt x="203200" y="0"/>
                  </a:moveTo>
                  <a:lnTo>
                    <a:pt x="1814005" y="0"/>
                  </a:lnTo>
                  <a:lnTo>
                    <a:pt x="1610805" y="270933"/>
                  </a:lnTo>
                  <a:lnTo>
                    <a:pt x="0" y="270933"/>
                  </a:lnTo>
                  <a:lnTo>
                    <a:pt x="203200" y="0"/>
                  </a:lnTo>
                  <a:close/>
                </a:path>
              </a:pathLst>
            </a:custGeom>
            <a:solidFill>
              <a:srgbClr val="F74351"/>
            </a:solidFill>
          </p:spPr>
        </p:sp>
        <p:sp>
          <p:nvSpPr>
            <p:cNvPr id="10" name="TextBox 10"/>
            <p:cNvSpPr txBox="1"/>
            <p:nvPr/>
          </p:nvSpPr>
          <p:spPr>
            <a:xfrm>
              <a:off x="101600" y="-104775"/>
              <a:ext cx="1610805" cy="375708"/>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357766" y="9258300"/>
            <a:ext cx="3412956" cy="1028700"/>
            <a:chOff x="0" y="0"/>
            <a:chExt cx="898885" cy="270933"/>
          </a:xfrm>
        </p:grpSpPr>
        <p:sp>
          <p:nvSpPr>
            <p:cNvPr id="12" name="Freeform 12"/>
            <p:cNvSpPr/>
            <p:nvPr/>
          </p:nvSpPr>
          <p:spPr>
            <a:xfrm>
              <a:off x="0" y="0"/>
              <a:ext cx="898885" cy="270933"/>
            </a:xfrm>
            <a:custGeom>
              <a:avLst/>
              <a:gdLst/>
              <a:ahLst/>
              <a:cxnLst/>
              <a:rect l="l" t="t" r="r" b="b"/>
              <a:pathLst>
                <a:path w="898885" h="270933">
                  <a:moveTo>
                    <a:pt x="203200" y="0"/>
                  </a:moveTo>
                  <a:lnTo>
                    <a:pt x="898885" y="0"/>
                  </a:lnTo>
                  <a:lnTo>
                    <a:pt x="695685" y="270933"/>
                  </a:lnTo>
                  <a:lnTo>
                    <a:pt x="0" y="270933"/>
                  </a:lnTo>
                  <a:lnTo>
                    <a:pt x="203200" y="0"/>
                  </a:lnTo>
                  <a:close/>
                </a:path>
              </a:pathLst>
            </a:custGeom>
            <a:solidFill>
              <a:srgbClr val="F74351"/>
            </a:solidFill>
          </p:spPr>
        </p:sp>
        <p:sp>
          <p:nvSpPr>
            <p:cNvPr id="13" name="TextBox 13"/>
            <p:cNvSpPr txBox="1"/>
            <p:nvPr/>
          </p:nvSpPr>
          <p:spPr>
            <a:xfrm>
              <a:off x="101600" y="-104775"/>
              <a:ext cx="695685" cy="375708"/>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314002" y="1309688"/>
            <a:ext cx="16605032" cy="7524750"/>
          </a:xfrm>
          <a:prstGeom prst="rect">
            <a:avLst/>
          </a:prstGeom>
        </p:spPr>
        <p:txBody>
          <a:bodyPr lIns="0" tIns="0" rIns="0" bIns="0" rtlCol="0" anchor="t">
            <a:spAutoFit/>
          </a:bodyPr>
          <a:lstStyle/>
          <a:p>
            <a:pPr>
              <a:lnSpc>
                <a:spcPts val="4680"/>
              </a:lnSpc>
            </a:pPr>
            <a:r>
              <a:rPr lang="en-US" sz="3900">
                <a:solidFill>
                  <a:srgbClr val="FFFFFF"/>
                </a:solidFill>
                <a:latin typeface="Jaturat Semi-Bold"/>
              </a:rPr>
              <a:t>MODEL DEVELOPMENT</a:t>
            </a:r>
          </a:p>
          <a:p>
            <a:pPr>
              <a:lnSpc>
                <a:spcPts val="2880"/>
              </a:lnSpc>
            </a:pPr>
            <a:endParaRPr lang="en-US" sz="3900">
              <a:solidFill>
                <a:srgbClr val="FFFFFF"/>
              </a:solidFill>
              <a:latin typeface="Jaturat Semi-Bold"/>
            </a:endParaRPr>
          </a:p>
          <a:p>
            <a:pPr>
              <a:lnSpc>
                <a:spcPts val="2880"/>
              </a:lnSpc>
            </a:pPr>
            <a:r>
              <a:rPr lang="en-US" sz="2400">
                <a:solidFill>
                  <a:srgbClr val="FFFFFF"/>
                </a:solidFill>
                <a:latin typeface="Jaturat Semi-Bold"/>
              </a:rPr>
              <a:t>Machine Learning Classification: Briefly explain that classification models categorize data points into predefined classes. In this case, the classes are the two teams playing the IPL match.</a:t>
            </a:r>
          </a:p>
          <a:p>
            <a:pPr>
              <a:lnSpc>
                <a:spcPts val="2880"/>
              </a:lnSpc>
            </a:pPr>
            <a:endParaRPr lang="en-US" sz="2400">
              <a:solidFill>
                <a:srgbClr val="FFFFFF"/>
              </a:solidFill>
              <a:latin typeface="Jaturat Semi-Bold"/>
            </a:endParaRPr>
          </a:p>
          <a:p>
            <a:pPr>
              <a:lnSpc>
                <a:spcPts val="2880"/>
              </a:lnSpc>
            </a:pPr>
            <a:r>
              <a:rPr lang="en-US" sz="2400">
                <a:solidFill>
                  <a:srgbClr val="FFFFFF"/>
                </a:solidFill>
                <a:latin typeface="Jaturat Semi-Bold"/>
              </a:rPr>
              <a:t>Classification Algorithm(s): Mention the specific classification algorithm used in your project. Here, you'll state:</a:t>
            </a:r>
          </a:p>
          <a:p>
            <a:pPr>
              <a:lnSpc>
                <a:spcPts val="2880"/>
              </a:lnSpc>
            </a:pPr>
            <a:endParaRPr lang="en-US" sz="2400">
              <a:solidFill>
                <a:srgbClr val="FFFFFF"/>
              </a:solidFill>
              <a:latin typeface="Jaturat Semi-Bold"/>
            </a:endParaRPr>
          </a:p>
          <a:p>
            <a:pPr>
              <a:lnSpc>
                <a:spcPts val="2880"/>
              </a:lnSpc>
            </a:pPr>
            <a:r>
              <a:rPr lang="en-US" sz="2400">
                <a:solidFill>
                  <a:srgbClr val="FFFFFF"/>
                </a:solidFill>
                <a:latin typeface="Jaturat Semi-Bold"/>
              </a:rPr>
              <a:t>Pipelining Approach: We employed a pipelining approach to streamline data preparation and model training. This approach combines multiple steps into a single unit, improving efficiency.</a:t>
            </a:r>
          </a:p>
          <a:p>
            <a:pPr>
              <a:lnSpc>
                <a:spcPts val="2880"/>
              </a:lnSpc>
            </a:pPr>
            <a:r>
              <a:rPr lang="en-US" sz="2400">
                <a:solidFill>
                  <a:srgbClr val="FFFFFF"/>
                </a:solidFill>
                <a:latin typeface="Jaturat Semi-Bold"/>
              </a:rPr>
              <a:t>Model Training Process: Briefly describe the model training process using pipelining:</a:t>
            </a:r>
          </a:p>
          <a:p>
            <a:pPr>
              <a:lnSpc>
                <a:spcPts val="2880"/>
              </a:lnSpc>
            </a:pPr>
            <a:endParaRPr lang="en-US" sz="2400">
              <a:solidFill>
                <a:srgbClr val="FFFFFF"/>
              </a:solidFill>
              <a:latin typeface="Jaturat Semi-Bold"/>
            </a:endParaRPr>
          </a:p>
          <a:p>
            <a:pPr>
              <a:lnSpc>
                <a:spcPts val="2880"/>
              </a:lnSpc>
            </a:pPr>
            <a:r>
              <a:rPr lang="en-US" sz="2400">
                <a:solidFill>
                  <a:srgbClr val="FFFFFF"/>
                </a:solidFill>
                <a:latin typeface="Jaturat Semi-Bold"/>
              </a:rPr>
              <a:t>Data Preprocessing: Within the pipeline, data cleaning and transformation steps are applied (e.g., handling missing values, converting categorical features).</a:t>
            </a:r>
          </a:p>
          <a:p>
            <a:pPr>
              <a:lnSpc>
                <a:spcPts val="2880"/>
              </a:lnSpc>
            </a:pPr>
            <a:endParaRPr lang="en-US" sz="2400">
              <a:solidFill>
                <a:srgbClr val="FFFFFF"/>
              </a:solidFill>
              <a:latin typeface="Jaturat Semi-Bold"/>
            </a:endParaRPr>
          </a:p>
          <a:p>
            <a:pPr>
              <a:lnSpc>
                <a:spcPts val="2640"/>
              </a:lnSpc>
            </a:pPr>
            <a:r>
              <a:rPr lang="en-US" sz="2200">
                <a:solidFill>
                  <a:srgbClr val="FFFFFF"/>
                </a:solidFill>
                <a:latin typeface="Jaturat Semi-Bold"/>
              </a:rPr>
              <a:t>Model Training: The chosen classification algorithm (e.g., Random Forest, Logistic Regression) is integrated into the pipeline and learns from the preprocessed data to identify patterns and relationships between features and the winning team.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F1C24"/>
        </a:solidFill>
        <a:effectLst/>
      </p:bgPr>
    </p:bg>
    <p:spTree>
      <p:nvGrpSpPr>
        <p:cNvPr id="1" name=""/>
        <p:cNvGrpSpPr/>
        <p:nvPr/>
      </p:nvGrpSpPr>
      <p:grpSpPr>
        <a:xfrm>
          <a:off x="0" y="0"/>
          <a:ext cx="0" cy="0"/>
          <a:chOff x="0" y="0"/>
          <a:chExt cx="0" cy="0"/>
        </a:xfrm>
      </p:grpSpPr>
      <p:grpSp>
        <p:nvGrpSpPr>
          <p:cNvPr id="2" name="Group 2"/>
          <p:cNvGrpSpPr/>
          <p:nvPr/>
        </p:nvGrpSpPr>
        <p:grpSpPr>
          <a:xfrm>
            <a:off x="-7220142" y="-4909071"/>
            <a:ext cx="29154506" cy="15196071"/>
            <a:chOff x="0" y="0"/>
            <a:chExt cx="1364477" cy="711200"/>
          </a:xfrm>
        </p:grpSpPr>
        <p:sp>
          <p:nvSpPr>
            <p:cNvPr id="3" name="Freeform 3"/>
            <p:cNvSpPr/>
            <p:nvPr/>
          </p:nvSpPr>
          <p:spPr>
            <a:xfrm>
              <a:off x="0" y="0"/>
              <a:ext cx="1364477" cy="711200"/>
            </a:xfrm>
            <a:custGeom>
              <a:avLst/>
              <a:gdLst/>
              <a:ahLst/>
              <a:cxnLst/>
              <a:rect l="l" t="t" r="r" b="b"/>
              <a:pathLst>
                <a:path w="1364477" h="711200">
                  <a:moveTo>
                    <a:pt x="682238" y="711200"/>
                  </a:moveTo>
                  <a:lnTo>
                    <a:pt x="1364477" y="0"/>
                  </a:lnTo>
                  <a:lnTo>
                    <a:pt x="0" y="0"/>
                  </a:lnTo>
                  <a:lnTo>
                    <a:pt x="682238" y="711200"/>
                  </a:lnTo>
                  <a:close/>
                </a:path>
              </a:pathLst>
            </a:custGeom>
            <a:solidFill>
              <a:srgbClr val="091418"/>
            </a:solidFill>
          </p:spPr>
        </p:sp>
        <p:sp>
          <p:nvSpPr>
            <p:cNvPr id="4" name="TextBox 4"/>
            <p:cNvSpPr txBox="1"/>
            <p:nvPr/>
          </p:nvSpPr>
          <p:spPr>
            <a:xfrm>
              <a:off x="213199" y="-53975"/>
              <a:ext cx="938078" cy="4349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503380" y="6338721"/>
            <a:ext cx="5784620" cy="1028700"/>
            <a:chOff x="0" y="0"/>
            <a:chExt cx="1523521" cy="270933"/>
          </a:xfrm>
        </p:grpSpPr>
        <p:sp>
          <p:nvSpPr>
            <p:cNvPr id="6" name="Freeform 6"/>
            <p:cNvSpPr/>
            <p:nvPr/>
          </p:nvSpPr>
          <p:spPr>
            <a:xfrm>
              <a:off x="0" y="0"/>
              <a:ext cx="1523521" cy="270933"/>
            </a:xfrm>
            <a:custGeom>
              <a:avLst/>
              <a:gdLst/>
              <a:ahLst/>
              <a:cxnLst/>
              <a:rect l="l" t="t" r="r" b="b"/>
              <a:pathLst>
                <a:path w="1523521" h="270933">
                  <a:moveTo>
                    <a:pt x="203200" y="0"/>
                  </a:moveTo>
                  <a:lnTo>
                    <a:pt x="1523521" y="0"/>
                  </a:lnTo>
                  <a:lnTo>
                    <a:pt x="1320321" y="270933"/>
                  </a:lnTo>
                  <a:lnTo>
                    <a:pt x="0" y="270933"/>
                  </a:lnTo>
                  <a:lnTo>
                    <a:pt x="203200" y="0"/>
                  </a:lnTo>
                  <a:close/>
                </a:path>
              </a:pathLst>
            </a:custGeom>
            <a:solidFill>
              <a:srgbClr val="F74351"/>
            </a:solidFill>
          </p:spPr>
        </p:sp>
        <p:sp>
          <p:nvSpPr>
            <p:cNvPr id="7" name="TextBox 7"/>
            <p:cNvSpPr txBox="1"/>
            <p:nvPr/>
          </p:nvSpPr>
          <p:spPr>
            <a:xfrm>
              <a:off x="101600" y="-104775"/>
              <a:ext cx="1320321" cy="375708"/>
            </a:xfrm>
            <a:prstGeom prst="rect">
              <a:avLst/>
            </a:prstGeom>
          </p:spPr>
          <p:txBody>
            <a:bodyPr lIns="50800" tIns="50800" rIns="50800" bIns="50800" rtlCol="0" anchor="ctr"/>
            <a:lstStyle/>
            <a:p>
              <a:pPr algn="ctr">
                <a:lnSpc>
                  <a:spcPts val="2659"/>
                </a:lnSpc>
              </a:pPr>
              <a:r>
                <a:rPr lang="en-US" sz="1899">
                  <a:solidFill>
                    <a:srgbClr val="000000"/>
                  </a:solidFill>
                  <a:latin typeface="Jaturat Semi-Bold"/>
                </a:rPr>
                <a:t>DATA DESCRIPTION</a:t>
              </a:r>
            </a:p>
          </p:txBody>
        </p:sp>
      </p:grpSp>
      <p:grpSp>
        <p:nvGrpSpPr>
          <p:cNvPr id="8" name="Group 8"/>
          <p:cNvGrpSpPr/>
          <p:nvPr/>
        </p:nvGrpSpPr>
        <p:grpSpPr>
          <a:xfrm>
            <a:off x="1028700" y="4687147"/>
            <a:ext cx="11474680" cy="5360549"/>
            <a:chOff x="0" y="0"/>
            <a:chExt cx="3022138" cy="1411832"/>
          </a:xfrm>
        </p:grpSpPr>
        <p:sp>
          <p:nvSpPr>
            <p:cNvPr id="9" name="Freeform 9"/>
            <p:cNvSpPr/>
            <p:nvPr/>
          </p:nvSpPr>
          <p:spPr>
            <a:xfrm>
              <a:off x="0" y="0"/>
              <a:ext cx="3022138" cy="1411832"/>
            </a:xfrm>
            <a:custGeom>
              <a:avLst/>
              <a:gdLst/>
              <a:ahLst/>
              <a:cxnLst/>
              <a:rect l="l" t="t" r="r" b="b"/>
              <a:pathLst>
                <a:path w="3022138" h="1411832">
                  <a:moveTo>
                    <a:pt x="34409" y="0"/>
                  </a:moveTo>
                  <a:lnTo>
                    <a:pt x="2987728" y="0"/>
                  </a:lnTo>
                  <a:cubicBezTo>
                    <a:pt x="2996854" y="0"/>
                    <a:pt x="3005606" y="3625"/>
                    <a:pt x="3012060" y="10078"/>
                  </a:cubicBezTo>
                  <a:cubicBezTo>
                    <a:pt x="3018513" y="16531"/>
                    <a:pt x="3022138" y="25284"/>
                    <a:pt x="3022138" y="34409"/>
                  </a:cubicBezTo>
                  <a:lnTo>
                    <a:pt x="3022138" y="1377422"/>
                  </a:lnTo>
                  <a:cubicBezTo>
                    <a:pt x="3022138" y="1386548"/>
                    <a:pt x="3018513" y="1395300"/>
                    <a:pt x="3012060" y="1401753"/>
                  </a:cubicBezTo>
                  <a:cubicBezTo>
                    <a:pt x="3005606" y="1408206"/>
                    <a:pt x="2996854" y="1411832"/>
                    <a:pt x="2987728" y="1411832"/>
                  </a:cubicBezTo>
                  <a:lnTo>
                    <a:pt x="34409" y="1411832"/>
                  </a:lnTo>
                  <a:cubicBezTo>
                    <a:pt x="25284" y="1411832"/>
                    <a:pt x="16531" y="1408206"/>
                    <a:pt x="10078" y="1401753"/>
                  </a:cubicBezTo>
                  <a:cubicBezTo>
                    <a:pt x="3625" y="1395300"/>
                    <a:pt x="0" y="1386548"/>
                    <a:pt x="0" y="1377422"/>
                  </a:cubicBezTo>
                  <a:lnTo>
                    <a:pt x="0" y="34409"/>
                  </a:lnTo>
                  <a:cubicBezTo>
                    <a:pt x="0" y="25284"/>
                    <a:pt x="3625" y="16531"/>
                    <a:pt x="10078" y="10078"/>
                  </a:cubicBezTo>
                  <a:cubicBezTo>
                    <a:pt x="16531" y="3625"/>
                    <a:pt x="25284" y="0"/>
                    <a:pt x="34409" y="0"/>
                  </a:cubicBezTo>
                  <a:close/>
                </a:path>
              </a:pathLst>
            </a:custGeom>
            <a:solidFill>
              <a:srgbClr val="FFFFFF"/>
            </a:solidFill>
          </p:spPr>
        </p:sp>
        <p:sp>
          <p:nvSpPr>
            <p:cNvPr id="10" name="TextBox 10"/>
            <p:cNvSpPr txBox="1"/>
            <p:nvPr/>
          </p:nvSpPr>
          <p:spPr>
            <a:xfrm>
              <a:off x="0" y="-104775"/>
              <a:ext cx="3022138" cy="1516607"/>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313165" y="4881139"/>
            <a:ext cx="10905750" cy="4972564"/>
          </a:xfrm>
          <a:custGeom>
            <a:avLst/>
            <a:gdLst/>
            <a:ahLst/>
            <a:cxnLst/>
            <a:rect l="l" t="t" r="r" b="b"/>
            <a:pathLst>
              <a:path w="10905750" h="4972564">
                <a:moveTo>
                  <a:pt x="0" y="0"/>
                </a:moveTo>
                <a:lnTo>
                  <a:pt x="10905750" y="0"/>
                </a:lnTo>
                <a:lnTo>
                  <a:pt x="10905750" y="4972564"/>
                </a:lnTo>
                <a:lnTo>
                  <a:pt x="0" y="4972564"/>
                </a:lnTo>
                <a:lnTo>
                  <a:pt x="0" y="0"/>
                </a:lnTo>
                <a:close/>
              </a:path>
            </a:pathLst>
          </a:custGeom>
          <a:blipFill>
            <a:blip r:embed="rId2"/>
            <a:stretch>
              <a:fillRect t="-1780" b="-1780"/>
            </a:stretch>
          </a:blipFill>
        </p:spPr>
      </p:sp>
      <p:sp>
        <p:nvSpPr>
          <p:cNvPr id="12" name="TextBox 12"/>
          <p:cNvSpPr txBox="1"/>
          <p:nvPr/>
        </p:nvSpPr>
        <p:spPr>
          <a:xfrm>
            <a:off x="236473" y="93849"/>
            <a:ext cx="8907527" cy="2600325"/>
          </a:xfrm>
          <a:prstGeom prst="rect">
            <a:avLst/>
          </a:prstGeom>
        </p:spPr>
        <p:txBody>
          <a:bodyPr lIns="0" tIns="0" rIns="0" bIns="0" rtlCol="0" anchor="t">
            <a:spAutoFit/>
          </a:bodyPr>
          <a:lstStyle/>
          <a:p>
            <a:pPr>
              <a:lnSpc>
                <a:spcPts val="6360"/>
              </a:lnSpc>
            </a:pPr>
            <a:r>
              <a:rPr lang="en-US" sz="5300">
                <a:solidFill>
                  <a:srgbClr val="FFFFFF"/>
                </a:solidFill>
                <a:latin typeface="Jaturat Semi-Bold"/>
              </a:rPr>
              <a:t>DATA PREPROCESSING / </a:t>
            </a:r>
            <a:r>
              <a:rPr lang="en-US" sz="5300">
                <a:solidFill>
                  <a:srgbClr val="F74351"/>
                </a:solidFill>
                <a:latin typeface="Jaturat Semi-Bold"/>
              </a:rPr>
              <a:t>DATA WRANGLING:</a:t>
            </a:r>
          </a:p>
          <a:p>
            <a:pPr>
              <a:lnSpc>
                <a:spcPts val="6360"/>
              </a:lnSpc>
            </a:pPr>
            <a:endParaRPr lang="en-US" sz="5300">
              <a:solidFill>
                <a:srgbClr val="F74351"/>
              </a:solidFill>
              <a:latin typeface="Jaturat Semi-Bold"/>
            </a:endParaRPr>
          </a:p>
        </p:txBody>
      </p:sp>
      <p:sp>
        <p:nvSpPr>
          <p:cNvPr id="13" name="TextBox 13"/>
          <p:cNvSpPr txBox="1"/>
          <p:nvPr/>
        </p:nvSpPr>
        <p:spPr>
          <a:xfrm>
            <a:off x="2590837" y="2265957"/>
            <a:ext cx="11973081" cy="2202816"/>
          </a:xfrm>
          <a:prstGeom prst="rect">
            <a:avLst/>
          </a:prstGeom>
        </p:spPr>
        <p:txBody>
          <a:bodyPr lIns="0" tIns="0" rIns="0" bIns="0" rtlCol="0" anchor="t">
            <a:spAutoFit/>
          </a:bodyPr>
          <a:lstStyle/>
          <a:p>
            <a:pPr>
              <a:lnSpc>
                <a:spcPts val="3564"/>
              </a:lnSpc>
            </a:pPr>
            <a:r>
              <a:rPr lang="en-US" sz="2299">
                <a:solidFill>
                  <a:srgbClr val="FFFFFF"/>
                </a:solidFill>
                <a:latin typeface="TT Fors"/>
              </a:rPr>
              <a:t>Within the pipeline, data cleaning and transformation steps are applied (e.g., handling missing values, converting categorical features).</a:t>
            </a:r>
          </a:p>
          <a:p>
            <a:pPr>
              <a:lnSpc>
                <a:spcPts val="3564"/>
              </a:lnSpc>
            </a:pPr>
            <a:r>
              <a:rPr lang="en-US" sz="2299">
                <a:solidFill>
                  <a:srgbClr val="FFFFFF"/>
                </a:solidFill>
                <a:latin typeface="TT Fors"/>
              </a:rPr>
              <a:t>Model Training: The chosen classification algorithm (e.g., Random Forest, Logistic Regression) is integrated into the pipeline and learns from the preprocessed data to identify patterns and relationships between features and the winning team.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F1C24"/>
        </a:solidFill>
        <a:effectLst/>
      </p:bgPr>
    </p:bg>
    <p:spTree>
      <p:nvGrpSpPr>
        <p:cNvPr id="1" name=""/>
        <p:cNvGrpSpPr/>
        <p:nvPr/>
      </p:nvGrpSpPr>
      <p:grpSpPr>
        <a:xfrm>
          <a:off x="0" y="0"/>
          <a:ext cx="0" cy="0"/>
          <a:chOff x="0" y="0"/>
          <a:chExt cx="0" cy="0"/>
        </a:xfrm>
      </p:grpSpPr>
      <p:sp>
        <p:nvSpPr>
          <p:cNvPr id="2" name="Freeform 2"/>
          <p:cNvSpPr/>
          <p:nvPr/>
        </p:nvSpPr>
        <p:spPr>
          <a:xfrm>
            <a:off x="0" y="-961755"/>
            <a:ext cx="13179342" cy="13179342"/>
          </a:xfrm>
          <a:custGeom>
            <a:avLst/>
            <a:gdLst/>
            <a:ahLst/>
            <a:cxnLst/>
            <a:rect l="l" t="t" r="r" b="b"/>
            <a:pathLst>
              <a:path w="13179342" h="13179342">
                <a:moveTo>
                  <a:pt x="0" y="0"/>
                </a:moveTo>
                <a:lnTo>
                  <a:pt x="13179342" y="0"/>
                </a:lnTo>
                <a:lnTo>
                  <a:pt x="13179342" y="13179342"/>
                </a:lnTo>
                <a:lnTo>
                  <a:pt x="0" y="131793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7220142" y="-4909071"/>
            <a:ext cx="29154506" cy="15196071"/>
            <a:chOff x="0" y="0"/>
            <a:chExt cx="1364477" cy="711200"/>
          </a:xfrm>
        </p:grpSpPr>
        <p:sp>
          <p:nvSpPr>
            <p:cNvPr id="4" name="Freeform 4"/>
            <p:cNvSpPr/>
            <p:nvPr/>
          </p:nvSpPr>
          <p:spPr>
            <a:xfrm>
              <a:off x="0" y="0"/>
              <a:ext cx="1364477" cy="711200"/>
            </a:xfrm>
            <a:custGeom>
              <a:avLst/>
              <a:gdLst/>
              <a:ahLst/>
              <a:cxnLst/>
              <a:rect l="l" t="t" r="r" b="b"/>
              <a:pathLst>
                <a:path w="1364477" h="711200">
                  <a:moveTo>
                    <a:pt x="682238" y="711200"/>
                  </a:moveTo>
                  <a:lnTo>
                    <a:pt x="1364477" y="0"/>
                  </a:lnTo>
                  <a:lnTo>
                    <a:pt x="0" y="0"/>
                  </a:lnTo>
                  <a:lnTo>
                    <a:pt x="682238" y="711200"/>
                  </a:lnTo>
                  <a:close/>
                </a:path>
              </a:pathLst>
            </a:custGeom>
            <a:solidFill>
              <a:srgbClr val="091418"/>
            </a:solidFill>
          </p:spPr>
        </p:sp>
        <p:sp>
          <p:nvSpPr>
            <p:cNvPr id="5" name="TextBox 5"/>
            <p:cNvSpPr txBox="1"/>
            <p:nvPr/>
          </p:nvSpPr>
          <p:spPr>
            <a:xfrm>
              <a:off x="213199" y="-53975"/>
              <a:ext cx="938078" cy="434975"/>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909159" y="1143565"/>
            <a:ext cx="16628786" cy="2423972"/>
          </a:xfrm>
          <a:custGeom>
            <a:avLst/>
            <a:gdLst/>
            <a:ahLst/>
            <a:cxnLst/>
            <a:rect l="l" t="t" r="r" b="b"/>
            <a:pathLst>
              <a:path w="16628786" h="2423972">
                <a:moveTo>
                  <a:pt x="0" y="0"/>
                </a:moveTo>
                <a:lnTo>
                  <a:pt x="16628786" y="0"/>
                </a:lnTo>
                <a:lnTo>
                  <a:pt x="16628786" y="2423972"/>
                </a:lnTo>
                <a:lnTo>
                  <a:pt x="0" y="2423972"/>
                </a:lnTo>
                <a:lnTo>
                  <a:pt x="0" y="0"/>
                </a:lnTo>
                <a:close/>
              </a:path>
            </a:pathLst>
          </a:custGeom>
          <a:blipFill>
            <a:blip r:embed="rId4"/>
            <a:stretch>
              <a:fillRect/>
            </a:stretch>
          </a:blipFill>
        </p:spPr>
      </p:sp>
      <p:sp>
        <p:nvSpPr>
          <p:cNvPr id="7" name="Freeform 7"/>
          <p:cNvSpPr/>
          <p:nvPr/>
        </p:nvSpPr>
        <p:spPr>
          <a:xfrm>
            <a:off x="909159" y="4221982"/>
            <a:ext cx="16696794" cy="4610688"/>
          </a:xfrm>
          <a:custGeom>
            <a:avLst/>
            <a:gdLst/>
            <a:ahLst/>
            <a:cxnLst/>
            <a:rect l="l" t="t" r="r" b="b"/>
            <a:pathLst>
              <a:path w="16696794" h="4610688">
                <a:moveTo>
                  <a:pt x="0" y="0"/>
                </a:moveTo>
                <a:lnTo>
                  <a:pt x="16696794" y="0"/>
                </a:lnTo>
                <a:lnTo>
                  <a:pt x="16696794" y="4610688"/>
                </a:lnTo>
                <a:lnTo>
                  <a:pt x="0" y="4610688"/>
                </a:lnTo>
                <a:lnTo>
                  <a:pt x="0" y="0"/>
                </a:lnTo>
                <a:close/>
              </a:path>
            </a:pathLst>
          </a:custGeom>
          <a:blipFill>
            <a:blip r:embed="rId5"/>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897</Words>
  <Application>Microsoft Macintosh PowerPoint</Application>
  <PresentationFormat>Custom</PresentationFormat>
  <Paragraphs>88</Paragraphs>
  <Slides>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Jaturat</vt:lpstr>
      <vt:lpstr>Arial</vt:lpstr>
      <vt:lpstr>Brick Sans</vt:lpstr>
      <vt:lpstr>Calibri</vt:lpstr>
      <vt:lpstr>Jaturat Semi-Bold</vt:lpstr>
      <vt:lpstr>TT Fors</vt:lpstr>
      <vt:lpstr>Jaturat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Red Futuristic E-Sport Gaming Team Presentation</dc:title>
  <cp:lastModifiedBy>Prajwal Prasad</cp:lastModifiedBy>
  <cp:revision>3</cp:revision>
  <dcterms:created xsi:type="dcterms:W3CDTF">2006-08-16T00:00:00Z</dcterms:created>
  <dcterms:modified xsi:type="dcterms:W3CDTF">2024-04-30T20:13:30Z</dcterms:modified>
  <dc:identifier>DAGDcV5LTBM</dc:identifier>
</cp:coreProperties>
</file>